
<file path=[Content_Types].xml><?xml version="1.0" encoding="utf-8"?>
<Types xmlns="http://schemas.openxmlformats.org/package/2006/content-types">
  <Override PartName="/ppt/slideLayouts/slideLayout4.xml" ContentType="application/vnd.openxmlformats-officedocument.presentationml.slideLayout+xml"/>
  <Override PartName="/docProps/core.xml" ContentType="application/vnd.openxmlformats-package.core-properties+xml"/>
  <Override PartName="/ppt/slideLayouts/slideLayout6.xml" ContentType="application/vnd.openxmlformats-officedocument.presentationml.slideLayout+xml"/>
  <Default Extension="rels" ContentType="application/vnd.openxmlformats-package.relationships+xml"/>
  <Override PartName="/ppt/slides/slide5.xml" ContentType="application/vnd.openxmlformats-officedocument.presentationml.slide+xml"/>
  <Override PartName="/ppt/slideLayouts/slideLayout8.xml" ContentType="application/vnd.openxmlformats-officedocument.presentationml.slideLayout+xml"/>
  <Override PartName="/ppt/slides/slide7.xml" ContentType="application/vnd.openxmlformats-officedocument.presentationml.slide+xml"/>
  <Override PartName="/ppt/slideLayouts/slideLayout1.xml" ContentType="application/vnd.openxmlformats-officedocument.presentationml.slideLayout+xml"/>
  <Default Extension="png" ContentType="image/png"/>
  <Override PartName="/ppt/slideLayouts/slideLayout11.xml" ContentType="application/vnd.openxmlformats-officedocument.presentationml.slideLayout+xml"/>
  <Override PartName="/ppt/slideLayouts/slideLayout3.xml" ContentType="application/vnd.openxmlformats-officedocument.presentationml.slideLayout+xml"/>
  <Default Extension="xml" ContentType="application/xml"/>
  <Override PartName="/ppt/slides/slide2.xml" ContentType="application/vnd.openxmlformats-officedocument.presentationml.slide+xml"/>
  <Override PartName="/docProps/app.xml" ContentType="application/vnd.openxmlformats-officedocument.extended-properties+xml"/>
  <Override PartName="/ppt/slideMasters/slideMaster1.xml" ContentType="application/vnd.openxmlformats-officedocument.presentationml.slideMaster+xml"/>
  <Override PartName="/ppt/slideLayouts/slideLayout5.xml" ContentType="application/vnd.openxmlformats-officedocument.presentationml.slideLayout+xml"/>
  <Override PartName="/ppt/slides/slide4.xml" ContentType="application/vnd.openxmlformats-officedocument.presentationml.slide+xml"/>
  <Override PartName="/ppt/viewProps.xml" ContentType="application/vnd.openxmlformats-officedocument.presentationml.viewProps+xml"/>
  <Override PartName="/ppt/slideLayouts/slideLayout7.xml" ContentType="application/vnd.openxmlformats-officedocument.presentationml.slideLayout+xml"/>
  <Override PartName="/ppt/slides/slide6.xml" ContentType="application/vnd.openxmlformats-officedocument.presentationml.slide+xml"/>
  <Override PartName="/ppt/slideLayouts/slideLayout9.xml" ContentType="application/vnd.openxmlformats-officedocument.presentationml.slideLayout+xml"/>
  <Default Extension="jpeg" ContentType="image/jpeg"/>
  <Override PartName="/ppt/presProps.xml" ContentType="application/vnd.openxmlformats-officedocument.presentationml.presProps+xml"/>
  <Override PartName="/ppt/slideLayouts/slideLayout2.xml" ContentType="application/vnd.openxmlformats-officedocument.presentationml.slideLayout+xml"/>
  <Override PartName="/ppt/presentation.xml" ContentType="application/vnd.openxmlformats-officedocument.presentationml.presentation.main+xml"/>
  <Default Extension="bin" ContentType="application/vnd.openxmlformats-officedocument.presentationml.printerSettings"/>
  <Override PartName="/ppt/slides/slide1.xml" ContentType="application/vnd.openxmlformats-officedocument.presentationml.slide+xml"/>
  <Override PartName="/ppt/slideLayouts/slideLayout10.xml" ContentType="application/vnd.openxmlformats-officedocument.presentationml.slideLayout+xml"/>
  <Override PartName="/ppt/tableStyles.xml" ContentType="application/vnd.openxmlformats-officedocument.presentationml.tableStyles+xml"/>
  <Override PartName="/ppt/theme/theme1.xml" ContentType="application/vnd.openxmlformats-officedocument.theme+xml"/>
  <Override PartName="/ppt/slides/slide3.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autoCompressPictures="0">
  <p:sldMasterIdLst>
    <p:sldMasterId id="2147483721" r:id="rId1"/>
  </p:sldMasterIdLst>
  <p:sldIdLst>
    <p:sldId id="256" r:id="rId2"/>
    <p:sldId id="258" r:id="rId3"/>
    <p:sldId id="259" r:id="rId4"/>
    <p:sldId id="264" r:id="rId5"/>
    <p:sldId id="263" r:id="rId6"/>
    <p:sldId id="266" r:id="rId7"/>
    <p:sldId id="267" r:id="rId8"/>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lastView="sldThumbnailView">
  <p:normalViewPr>
    <p:restoredLeft sz="15620"/>
    <p:restoredTop sz="94660"/>
  </p:normalViewPr>
  <p:slideViewPr>
    <p:cSldViewPr snapToGrid="0" snapToObjects="1">
      <p:cViewPr varScale="1">
        <p:scale>
          <a:sx n="128" d="100"/>
          <a:sy n="128" d="100"/>
        </p:scale>
        <p:origin x="-376" y="-112"/>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1" Type="http://schemas.openxmlformats.org/officeDocument/2006/relationships/viewProps" Target="viewProps.xml"/><Relationship Id="rId12" Type="http://schemas.openxmlformats.org/officeDocument/2006/relationships/theme" Target="theme/theme1.xml"/><Relationship Id="rId13"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printerSettings" Target="printerSettings/printerSettings1.bin"/><Relationship Id="rId10"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 preserve="1">
  <p:cSld name="Title Slid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fld id="{E61A98D4-02B5-446D-86E2-723917E9B6D0}" type="datetimeFigureOut">
              <a:rPr lang="en-US" smtClean="0"/>
              <a:pPr/>
              <a:t>12/5/09</a:t>
            </a:fld>
            <a:endParaRPr lang="en-US"/>
          </a:p>
        </p:txBody>
      </p:sp>
      <p:sp>
        <p:nvSpPr>
          <p:cNvPr id="19" name="Footer Placeholder 18"/>
          <p:cNvSpPr>
            <a:spLocks noGrp="1"/>
          </p:cNvSpPr>
          <p:nvPr>
            <p:ph type="ftr" sz="quarter" idx="11"/>
          </p:nvPr>
        </p:nvSpPr>
        <p:spPr/>
        <p:txBody>
          <a:bodyPr/>
          <a:lstStyle/>
          <a:p>
            <a:endParaRPr lang="en-US"/>
          </a:p>
        </p:txBody>
      </p:sp>
      <p:sp>
        <p:nvSpPr>
          <p:cNvPr id="27" name="Slide Number Placeholder 26"/>
          <p:cNvSpPr>
            <a:spLocks noGrp="1"/>
          </p:cNvSpPr>
          <p:nvPr>
            <p:ph type="sldNum" sz="quarter" idx="12"/>
          </p:nvPr>
        </p:nvSpPr>
        <p:spPr/>
        <p:txBody>
          <a:bodyPr/>
          <a:lstStyle/>
          <a:p>
            <a:fld id="{042AED99-7FB4-404E-8A97-64753DCE42EC}" type="slidenum">
              <a:rPr kumimoji="0" lang="en-US" smtClean="0"/>
              <a:pPr/>
              <a:t>‹#›</a:t>
            </a:fld>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E61A98D4-02B5-446D-86E2-723917E9B6D0}" type="datetimeFigureOut">
              <a:rPr lang="en-US" smtClean="0"/>
              <a:pPr/>
              <a:t>12/5/09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5FE083B-707A-4A4E-84F6-18A2DEC157FF}"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E61A98D4-02B5-446D-86E2-723917E9B6D0}" type="datetimeFigureOut">
              <a:rPr lang="en-US" smtClean="0"/>
              <a:pPr/>
              <a:t>12/5/09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5FE083B-707A-4A4E-84F6-18A2DEC157FF}"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E61A98D4-02B5-446D-86E2-723917E9B6D0}" type="datetimeFigureOut">
              <a:rPr lang="en-US" smtClean="0"/>
              <a:pPr/>
              <a:t>12/5/09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5FE083B-707A-4A4E-84F6-18A2DEC157FF}"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E61A98D4-02B5-446D-86E2-723917E9B6D0}" type="datetimeFigureOut">
              <a:rPr lang="en-US" smtClean="0"/>
              <a:pPr/>
              <a:t>12/5/09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97EE3FD-0A41-48FF-9850-002E446D12C3}"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E61A98D4-02B5-446D-86E2-723917E9B6D0}" type="datetimeFigureOut">
              <a:rPr lang="en-US" smtClean="0"/>
              <a:pPr/>
              <a:t>12/5/09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5FE083B-707A-4A4E-84F6-18A2DEC157FF}"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E61A98D4-02B5-446D-86E2-723917E9B6D0}" type="datetimeFigureOut">
              <a:rPr lang="en-US" smtClean="0"/>
              <a:pPr/>
              <a:t>12/5/09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5FE083B-707A-4A4E-84F6-18A2DEC157FF}"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E61A98D4-02B5-446D-86E2-723917E9B6D0}" type="datetimeFigureOut">
              <a:rPr lang="en-US" smtClean="0"/>
              <a:pPr/>
              <a:t>12/5/09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5FE083B-707A-4A4E-84F6-18A2DEC157FF}"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61A98D4-02B5-446D-86E2-723917E9B6D0}" type="datetimeFigureOut">
              <a:rPr lang="en-US" smtClean="0"/>
              <a:pPr/>
              <a:t>12/5/09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5FE083B-707A-4A4E-84F6-18A2DEC157FF}"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E61A98D4-02B5-446D-86E2-723917E9B6D0}" type="datetimeFigureOut">
              <a:rPr lang="en-US" smtClean="0"/>
              <a:pPr/>
              <a:t>12/5/09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5FE083B-707A-4A4E-84F6-18A2DEC157FF}"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E61A98D4-02B5-446D-86E2-723917E9B6D0}" type="datetimeFigureOut">
              <a:rPr lang="en-US" smtClean="0"/>
              <a:pPr/>
              <a:t>12/5/09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077200" y="6356350"/>
            <a:ext cx="609600" cy="365125"/>
          </a:xfrm>
        </p:spPr>
        <p:txBody>
          <a:bodyPr/>
          <a:lstStyle/>
          <a:p>
            <a:fld id="{35FE083B-707A-4A4E-84F6-18A2DEC157FF}" type="slidenum">
              <a:rPr lang="en-US" smtClean="0"/>
              <a:pPr/>
              <a:t>‹#›</a:t>
            </a:fld>
            <a:endParaRPr lang="en-US"/>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smtClean="0"/>
              <a:t>Click icon to add picture</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E61A98D4-02B5-446D-86E2-723917E9B6D0}" type="datetimeFigureOut">
              <a:rPr lang="en-US" smtClean="0"/>
              <a:pPr/>
              <a:t>12/5/09</a:t>
            </a:fld>
            <a:endParaRPr lang="en-US"/>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en-US"/>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35FE083B-707A-4A4E-84F6-18A2DEC157FF}" type="slidenum">
              <a:rPr lang="en-US" smtClean="0"/>
              <a:pPr/>
              <a:t>‹#›</a:t>
            </a:fld>
            <a:endParaRPr lang="en-US"/>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722" r:id="rId1"/>
    <p:sldLayoutId id="2147483723" r:id="rId2"/>
    <p:sldLayoutId id="2147483724" r:id="rId3"/>
    <p:sldLayoutId id="2147483725" r:id="rId4"/>
    <p:sldLayoutId id="2147483726" r:id="rId5"/>
    <p:sldLayoutId id="2147483727" r:id="rId6"/>
    <p:sldLayoutId id="2147483728" r:id="rId7"/>
    <p:sldLayoutId id="2147483729" r:id="rId8"/>
    <p:sldLayoutId id="2147483730" r:id="rId9"/>
    <p:sldLayoutId id="2147483731" r:id="rId10"/>
    <p:sldLayoutId id="2147483732"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hyperlink" Target="http://www.youtube.com/watch?v=Nw5JN2pUZlg&amp;feature=related" TargetMode="External"/><Relationship Id="rId5" Type="http://schemas.openxmlformats.org/officeDocument/2006/relationships/hyperlink" Target="http://www.youtube.com/watch?v=dwUXx4DR0wo" TargetMode="External"/><Relationship Id="rId6" Type="http://schemas.openxmlformats.org/officeDocument/2006/relationships/image" Target="../media/image2.png"/><Relationship Id="rId1" Type="http://schemas.openxmlformats.org/officeDocument/2006/relationships/audio" Target="file://localhost/Users/j4s/Desktop/NPR.orgOTM.mp3" TargetMode="External"/><Relationship Id="rId2" Type="http://schemas.openxmlformats.org/officeDocument/2006/relationships/audio" Target="file://localhost/Users/j4s/Desktop/20091204_pbsnewshour.mp3"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678313"/>
            <a:ext cx="7772400" cy="1975104"/>
          </a:xfrm>
        </p:spPr>
        <p:txBody>
          <a:bodyPr>
            <a:normAutofit fontScale="90000"/>
          </a:bodyPr>
          <a:lstStyle/>
          <a:p>
            <a:r>
              <a:rPr lang="en-US" dirty="0" smtClean="0"/>
              <a:t>The Television</a:t>
            </a:r>
            <a:r>
              <a:rPr lang="en-US" dirty="0" smtClean="0"/>
              <a:t> News Industry </a:t>
            </a:r>
            <a:r>
              <a:rPr lang="en-US" dirty="0" smtClean="0"/>
              <a:t/>
            </a:r>
            <a:br>
              <a:rPr lang="en-US" dirty="0" smtClean="0"/>
            </a:br>
            <a:r>
              <a:rPr lang="en-US" dirty="0" smtClean="0"/>
              <a:t>in the US</a:t>
            </a:r>
            <a:endParaRPr lang="en-US" dirty="0"/>
          </a:p>
        </p:txBody>
      </p:sp>
      <p:sp>
        <p:nvSpPr>
          <p:cNvPr id="3" name="Subtitle 2"/>
          <p:cNvSpPr>
            <a:spLocks noGrp="1"/>
          </p:cNvSpPr>
          <p:nvPr>
            <p:ph type="subTitle" idx="1"/>
          </p:nvPr>
        </p:nvSpPr>
        <p:spPr>
          <a:xfrm>
            <a:off x="914400" y="4653417"/>
            <a:ext cx="7772400" cy="1508760"/>
          </a:xfrm>
        </p:spPr>
        <p:txBody>
          <a:bodyPr/>
          <a:lstStyle/>
          <a:p>
            <a:r>
              <a:rPr lang="en-US" dirty="0" smtClean="0"/>
              <a:t> Networks, </a:t>
            </a:r>
            <a:r>
              <a:rPr lang="en-US" dirty="0" smtClean="0"/>
              <a:t>Programs and Content Delivery</a:t>
            </a:r>
            <a:endParaRPr lang="en-US" dirty="0" smtClean="0"/>
          </a:p>
          <a:p>
            <a:endParaRPr lang="en-US" dirty="0" smtClean="0"/>
          </a:p>
          <a:p>
            <a:r>
              <a:rPr lang="en-US" dirty="0" smtClean="0"/>
              <a:t>Julie Soltow</a:t>
            </a:r>
            <a:endParaRPr 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707327" y="661302"/>
            <a:ext cx="7772400" cy="1271496"/>
          </a:xfrm>
        </p:spPr>
        <p:txBody>
          <a:bodyPr>
            <a:normAutofit fontScale="90000"/>
          </a:bodyPr>
          <a:lstStyle/>
          <a:p>
            <a:r>
              <a:rPr lang="en-US" dirty="0" smtClean="0"/>
              <a:t>Target Level: Advanced ESL</a:t>
            </a:r>
            <a:br>
              <a:rPr lang="en-US" dirty="0" smtClean="0"/>
            </a:br>
            <a:r>
              <a:rPr lang="en-US" sz="3556" dirty="0"/>
              <a:t>F</a:t>
            </a:r>
            <a:r>
              <a:rPr lang="en-US" sz="3556" dirty="0" smtClean="0"/>
              <a:t>oreign </a:t>
            </a:r>
            <a:r>
              <a:rPr lang="en-US" sz="3556" dirty="0"/>
              <a:t>graduate students in the US</a:t>
            </a:r>
            <a:r>
              <a:rPr lang="en-US" sz="3556" dirty="0" smtClean="0"/>
              <a:t> </a:t>
            </a:r>
            <a:endParaRPr lang="en-US" sz="3556" dirty="0"/>
          </a:p>
        </p:txBody>
      </p:sp>
      <p:sp>
        <p:nvSpPr>
          <p:cNvPr id="3" name="Content Placeholder 2"/>
          <p:cNvSpPr>
            <a:spLocks noGrp="1"/>
          </p:cNvSpPr>
          <p:nvPr>
            <p:ph idx="1"/>
          </p:nvPr>
        </p:nvSpPr>
        <p:spPr>
          <a:xfrm>
            <a:off x="457200" y="2208918"/>
            <a:ext cx="8229600" cy="4389120"/>
          </a:xfrm>
        </p:spPr>
        <p:txBody>
          <a:bodyPr>
            <a:normAutofit/>
          </a:bodyPr>
          <a:lstStyle/>
          <a:p>
            <a:pPr>
              <a:buNone/>
            </a:pPr>
            <a:r>
              <a:rPr lang="en-US" b="1" cap="all" dirty="0" smtClean="0"/>
              <a:t>Objectives</a:t>
            </a:r>
          </a:p>
          <a:p>
            <a:pPr lvl="0"/>
            <a:r>
              <a:rPr lang="en-US" dirty="0" smtClean="0"/>
              <a:t>SWBAT describe and understand the </a:t>
            </a:r>
            <a:r>
              <a:rPr lang="en-US" dirty="0"/>
              <a:t>different </a:t>
            </a:r>
            <a:r>
              <a:rPr lang="en-US" dirty="0" smtClean="0"/>
              <a:t>genres </a:t>
            </a:r>
            <a:r>
              <a:rPr lang="en-US" dirty="0"/>
              <a:t>of </a:t>
            </a:r>
            <a:r>
              <a:rPr lang="en-US" dirty="0" smtClean="0"/>
              <a:t>American</a:t>
            </a:r>
            <a:r>
              <a:rPr lang="en-US" dirty="0" smtClean="0"/>
              <a:t> television news</a:t>
            </a:r>
          </a:p>
          <a:p>
            <a:pPr lvl="0"/>
            <a:r>
              <a:rPr lang="en-US" dirty="0" smtClean="0"/>
              <a:t>SWBAT know </a:t>
            </a:r>
            <a:r>
              <a:rPr lang="en-US" dirty="0"/>
              <a:t>what to expect from different</a:t>
            </a:r>
            <a:r>
              <a:rPr lang="en-US" dirty="0" smtClean="0"/>
              <a:t> news programs</a:t>
            </a:r>
            <a:r>
              <a:rPr lang="en-US" dirty="0" smtClean="0"/>
              <a:t>,</a:t>
            </a:r>
            <a:r>
              <a:rPr lang="en-US" dirty="0" smtClean="0"/>
              <a:t> their structures and </a:t>
            </a:r>
            <a:r>
              <a:rPr lang="en-US" dirty="0"/>
              <a:t>target audience</a:t>
            </a:r>
            <a:endParaRPr lang="en-US" dirty="0" smtClean="0"/>
          </a:p>
          <a:p>
            <a:r>
              <a:rPr lang="en-US" dirty="0" smtClean="0"/>
              <a:t>SWBAT</a:t>
            </a:r>
            <a:r>
              <a:rPr lang="en-US" dirty="0"/>
              <a:t>- learn the meaning of slang, phrasal verbs or idiomatic expressions </a:t>
            </a:r>
            <a:r>
              <a:rPr lang="en-US" dirty="0" smtClean="0"/>
              <a:t>from </a:t>
            </a:r>
            <a:r>
              <a:rPr lang="en-US" dirty="0"/>
              <a:t>context</a:t>
            </a:r>
          </a:p>
          <a:p>
            <a:r>
              <a:rPr lang="en-US" dirty="0"/>
              <a:t>SWBAT- learn how to keep a language journal to help in learning phrasal </a:t>
            </a:r>
            <a:r>
              <a:rPr lang="en-US" dirty="0" smtClean="0"/>
              <a:t>verbs, slang and idiomatic expressions </a:t>
            </a:r>
            <a:endParaRPr lang="en-US"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883023" y="704088"/>
            <a:ext cx="7599950" cy="863455"/>
          </a:xfrm>
        </p:spPr>
        <p:txBody>
          <a:bodyPr anchor="t"/>
          <a:lstStyle/>
          <a:p>
            <a:pPr algn="l"/>
            <a:r>
              <a:rPr lang="en-US" dirty="0" smtClean="0"/>
              <a:t>Audio Visual Materials</a:t>
            </a:r>
            <a:endParaRPr lang="en-US" dirty="0"/>
          </a:p>
        </p:txBody>
      </p:sp>
      <p:sp>
        <p:nvSpPr>
          <p:cNvPr id="3" name="Content Placeholder 2"/>
          <p:cNvSpPr>
            <a:spLocks noGrp="1"/>
          </p:cNvSpPr>
          <p:nvPr>
            <p:ph idx="1"/>
          </p:nvPr>
        </p:nvSpPr>
        <p:spPr>
          <a:xfrm>
            <a:off x="457200" y="1567542"/>
            <a:ext cx="8229600" cy="4960579"/>
          </a:xfrm>
        </p:spPr>
        <p:txBody>
          <a:bodyPr>
            <a:normAutofit fontScale="70000" lnSpcReduction="20000"/>
          </a:bodyPr>
          <a:lstStyle/>
          <a:p>
            <a:r>
              <a:rPr lang="en-US" dirty="0" err="1" smtClean="0"/>
              <a:t>PowerPointPresentation</a:t>
            </a:r>
            <a:r>
              <a:rPr lang="en-US" dirty="0" smtClean="0"/>
              <a:t> with schema building and supplementary materials to support the audio and video clips, and the handouts</a:t>
            </a:r>
          </a:p>
          <a:p>
            <a:endParaRPr lang="en-US" dirty="0" smtClean="0"/>
          </a:p>
          <a:p>
            <a:r>
              <a:rPr lang="en-US" dirty="0" smtClean="0"/>
              <a:t>Authentic </a:t>
            </a:r>
            <a:r>
              <a:rPr lang="en-US" dirty="0" smtClean="0"/>
              <a:t>audio from NPR with transcript about founder of </a:t>
            </a:r>
            <a:r>
              <a:rPr lang="en-US" i="1" dirty="0" smtClean="0"/>
              <a:t>60 </a:t>
            </a:r>
            <a:r>
              <a:rPr lang="en-US" i="1" dirty="0" smtClean="0"/>
              <a:t>Minutes</a:t>
            </a:r>
          </a:p>
          <a:p>
            <a:pPr lvl="1">
              <a:buNone/>
            </a:pPr>
            <a:r>
              <a:rPr lang="en-US" i="1" dirty="0" smtClean="0"/>
              <a:t>		NPR On the Media – “Don Hewitt” August 21, 2009  (NPR.orgOTM.mp3)</a:t>
            </a:r>
          </a:p>
          <a:p>
            <a:pPr lvl="1">
              <a:buNone/>
            </a:pPr>
            <a:r>
              <a:rPr lang="en-US" i="1" dirty="0" smtClean="0"/>
              <a:t>		</a:t>
            </a:r>
          </a:p>
          <a:p>
            <a:r>
              <a:rPr lang="en-US" dirty="0" smtClean="0"/>
              <a:t>CNN video </a:t>
            </a:r>
            <a:r>
              <a:rPr lang="en-US" dirty="0" smtClean="0"/>
              <a:t>about the debate between Jon Stewart of the Daily Show</a:t>
            </a:r>
            <a:r>
              <a:rPr lang="en-US" dirty="0" smtClean="0"/>
              <a:t> and Jim </a:t>
            </a:r>
            <a:r>
              <a:rPr lang="en-US" dirty="0" smtClean="0"/>
              <a:t>Cramer of the show Mad Money</a:t>
            </a:r>
            <a:r>
              <a:rPr lang="en-US" dirty="0" smtClean="0"/>
              <a:t>, </a:t>
            </a:r>
            <a:r>
              <a:rPr lang="en-US" dirty="0" smtClean="0"/>
              <a:t>presented</a:t>
            </a:r>
            <a:r>
              <a:rPr lang="en-US" dirty="0" smtClean="0"/>
              <a:t> March </a:t>
            </a:r>
            <a:r>
              <a:rPr lang="en-US" dirty="0" smtClean="0"/>
              <a:t>11, 2009  “It’s okay to</a:t>
            </a:r>
            <a:r>
              <a:rPr lang="en-US" dirty="0" smtClean="0"/>
              <a:t> be </a:t>
            </a:r>
            <a:r>
              <a:rPr lang="en-US" dirty="0" smtClean="0"/>
              <a:t>wrong…</a:t>
            </a:r>
            <a:r>
              <a:rPr lang="en-US" dirty="0" smtClean="0"/>
              <a:t>”</a:t>
            </a:r>
            <a:br>
              <a:rPr lang="en-US" dirty="0" smtClean="0"/>
            </a:br>
            <a:r>
              <a:rPr lang="en-US" dirty="0" smtClean="0"/>
              <a:t>	</a:t>
            </a:r>
            <a:r>
              <a:rPr lang="en-US" dirty="0" smtClean="0">
                <a:hlinkClick r:id="rId4"/>
              </a:rPr>
              <a:t>http</a:t>
            </a:r>
            <a:r>
              <a:rPr lang="en-US" dirty="0" smtClean="0">
                <a:hlinkClick r:id="rId4"/>
              </a:rPr>
              <a:t>://www.youtube.com/watch?v=Nw5JN2pUZlg&amp;feature=</a:t>
            </a:r>
            <a:r>
              <a:rPr lang="en-US" dirty="0" smtClean="0">
                <a:hlinkClick r:id="rId4"/>
              </a:rPr>
              <a:t>related</a:t>
            </a:r>
            <a:endParaRPr lang="en-US" dirty="0" smtClean="0"/>
          </a:p>
          <a:p>
            <a:endParaRPr lang="en-US" i="1" dirty="0" smtClean="0"/>
          </a:p>
          <a:p>
            <a:r>
              <a:rPr lang="en-US" i="1" dirty="0" smtClean="0"/>
              <a:t>Daily </a:t>
            </a:r>
            <a:r>
              <a:rPr lang="en-US" i="1" dirty="0" smtClean="0"/>
              <a:t>Show</a:t>
            </a:r>
            <a:r>
              <a:rPr lang="en-US" dirty="0" smtClean="0"/>
              <a:t>- presented </a:t>
            </a:r>
            <a:r>
              <a:rPr lang="en-US" dirty="0" smtClean="0"/>
              <a:t>by CNN March</a:t>
            </a:r>
            <a:r>
              <a:rPr lang="en-US" dirty="0" smtClean="0"/>
              <a:t> 12</a:t>
            </a:r>
            <a:r>
              <a:rPr lang="en-US" dirty="0" smtClean="0"/>
              <a:t>, 2009 Jon and</a:t>
            </a:r>
            <a:r>
              <a:rPr lang="en-US" dirty="0" smtClean="0"/>
              <a:t> Jim  F2F “peace”</a:t>
            </a:r>
          </a:p>
          <a:p>
            <a:pPr>
              <a:buNone/>
            </a:pPr>
            <a:r>
              <a:rPr lang="en-US" dirty="0" smtClean="0"/>
              <a:t>		</a:t>
            </a:r>
            <a:r>
              <a:rPr lang="en-US" dirty="0" smtClean="0">
                <a:hlinkClick r:id="rId5"/>
              </a:rPr>
              <a:t>http</a:t>
            </a:r>
            <a:r>
              <a:rPr lang="en-US" dirty="0" smtClean="0">
                <a:hlinkClick r:id="rId5"/>
              </a:rPr>
              <a:t>://www.youtube.com/watch?v=</a:t>
            </a:r>
            <a:r>
              <a:rPr lang="en-US" dirty="0" smtClean="0">
                <a:hlinkClick r:id="rId5"/>
              </a:rPr>
              <a:t>dwUXx4DR0wo</a:t>
            </a:r>
            <a:endParaRPr lang="en-US" dirty="0" smtClean="0"/>
          </a:p>
          <a:p>
            <a:endParaRPr lang="en-US" dirty="0" smtClean="0"/>
          </a:p>
          <a:p>
            <a:r>
              <a:rPr lang="en-US" dirty="0" smtClean="0"/>
              <a:t>PBS </a:t>
            </a:r>
            <a:r>
              <a:rPr lang="en-US" dirty="0" err="1" smtClean="0"/>
              <a:t>NewsHour</a:t>
            </a:r>
            <a:r>
              <a:rPr lang="en-US" dirty="0" smtClean="0"/>
              <a:t> video or Mp3</a:t>
            </a:r>
          </a:p>
          <a:p>
            <a:pPr lvl="2">
              <a:buNone/>
            </a:pPr>
            <a:r>
              <a:rPr lang="en-US" dirty="0" smtClean="0"/>
              <a:t>	</a:t>
            </a:r>
            <a:r>
              <a:rPr lang="en-US" sz="2571" i="1" dirty="0" smtClean="0"/>
              <a:t>PBS </a:t>
            </a:r>
            <a:r>
              <a:rPr lang="en-US" sz="2571" i="1" dirty="0" err="1" smtClean="0"/>
              <a:t>NewsHour</a:t>
            </a:r>
            <a:r>
              <a:rPr lang="en-US" sz="2571" i="1" dirty="0" smtClean="0"/>
              <a:t> </a:t>
            </a:r>
            <a:r>
              <a:rPr lang="en-US" sz="2571" i="1" dirty="0" smtClean="0"/>
              <a:t> “Another Chapter Begins for </a:t>
            </a:r>
            <a:r>
              <a:rPr lang="en-US" sz="2571" i="1" dirty="0" err="1" smtClean="0"/>
              <a:t>NewsHour</a:t>
            </a:r>
            <a:r>
              <a:rPr lang="en-US" sz="2571" i="1" dirty="0" smtClean="0"/>
              <a:t>”</a:t>
            </a:r>
          </a:p>
          <a:p>
            <a:pPr lvl="2">
              <a:buNone/>
            </a:pPr>
            <a:r>
              <a:rPr lang="en-US" sz="2571" i="1" dirty="0" smtClean="0"/>
              <a:t> (20091204_pbsnewshour.mp3)</a:t>
            </a:r>
            <a:endParaRPr lang="en-US" sz="2571" i="1" dirty="0" smtClean="0"/>
          </a:p>
          <a:p>
            <a:pPr lvl="2"/>
            <a:endParaRPr lang="en-US" dirty="0" smtClean="0"/>
          </a:p>
          <a:p>
            <a:endParaRPr lang="en-US" dirty="0" smtClean="0"/>
          </a:p>
          <a:p>
            <a:pPr>
              <a:buNone/>
            </a:pPr>
            <a:endParaRPr lang="en-US" dirty="0" smtClean="0"/>
          </a:p>
          <a:p>
            <a:pPr>
              <a:buNone/>
            </a:pPr>
            <a:endParaRPr lang="en-US" dirty="0" smtClean="0"/>
          </a:p>
        </p:txBody>
      </p:sp>
      <p:pic>
        <p:nvPicPr>
          <p:cNvPr id="4" name="otm082109h.mp3">
            <a:hlinkClick r:id="" action="ppaction://media"/>
          </p:cNvPr>
          <p:cNvPicPr>
            <a:picLocks noRot="1" noChangeAspect="1"/>
          </p:cNvPicPr>
          <p:nvPr>
            <a:audioFile r:link="rId1"/>
          </p:nvPr>
        </p:nvPicPr>
        <p:blipFill>
          <a:blip r:embed="rId6"/>
          <a:stretch>
            <a:fillRect/>
          </a:stretch>
        </p:blipFill>
        <p:spPr>
          <a:xfrm>
            <a:off x="1096370" y="2659251"/>
            <a:ext cx="207963" cy="207963"/>
          </a:xfrm>
          <a:prstGeom prst="rect">
            <a:avLst/>
          </a:prstGeom>
        </p:spPr>
      </p:pic>
      <p:pic>
        <p:nvPicPr>
          <p:cNvPr id="5" name="20091204_pbsnewshour.mp3">
            <a:hlinkClick r:id="" action="ppaction://media"/>
          </p:cNvPr>
          <p:cNvPicPr>
            <a:picLocks noRot="1" noChangeAspect="1"/>
          </p:cNvPicPr>
          <p:nvPr>
            <a:audioFile r:link="rId2"/>
          </p:nvPr>
        </p:nvPicPr>
        <p:blipFill>
          <a:blip r:embed="rId6"/>
          <a:stretch>
            <a:fillRect/>
          </a:stretch>
        </p:blipFill>
        <p:spPr>
          <a:xfrm>
            <a:off x="1106292" y="5705046"/>
            <a:ext cx="207963" cy="207963"/>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383347" fill="hold"/>
                                        <p:tgtEl>
                                          <p:spTgt spid="4"/>
                                        </p:tgtEl>
                                      </p:cBhvr>
                                    </p:cmd>
                                  </p:childTnLst>
                                </p:cTn>
                              </p:par>
                            </p:childTnLst>
                          </p:cTn>
                        </p:par>
                      </p:childTnLst>
                    </p:cTn>
                  </p:par>
                </p:childTnLst>
              </p:cTn>
              <p:nextCondLst>
                <p:cond evt="onClick" delay="0">
                  <p:tgtEl>
                    <p:spTgt spid="4"/>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4"/>
                </p:tgtEl>
              </p:cMediaNode>
            </p:audi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1" presetClass="mediacall" presetSubtype="0" fill="hold" nodeType="clickEffect">
                                  <p:stCondLst>
                                    <p:cond delay="0"/>
                                  </p:stCondLst>
                                  <p:childTnLst>
                                    <p:cmd type="call" cmd="playFrom(0.0)">
                                      <p:cBhvr>
                                        <p:cTn id="12" dur="335933" fill="hold"/>
                                        <p:tgtEl>
                                          <p:spTgt spid="5"/>
                                        </p:tgtEl>
                                      </p:cBhvr>
                                    </p:cmd>
                                  </p:childTnLst>
                                </p:cTn>
                              </p:par>
                            </p:childTnLst>
                          </p:cTn>
                        </p:par>
                      </p:childTnLst>
                    </p:cTn>
                  </p:par>
                </p:childTnLst>
              </p:cTn>
              <p:nextCondLst>
                <p:cond evt="onClick" delay="0">
                  <p:tgtEl>
                    <p:spTgt spid="5"/>
                  </p:tgtEl>
                </p:cond>
              </p:nextCondLst>
            </p:seq>
            <p:audio>
              <p:cMediaNode>
                <p:cTn id="13" fill="hold" display="0">
                  <p:stCondLst>
                    <p:cond delay="indefinite"/>
                  </p:stCondLst>
                  <p:endCondLst>
                    <p:cond evt="onNext" delay="0">
                      <p:tgtEl>
                        <p:sldTgt/>
                      </p:tgtEl>
                    </p:cond>
                    <p:cond evt="onPrev" delay="0">
                      <p:tgtEl>
                        <p:sldTgt/>
                      </p:tgtEl>
                    </p:cond>
                    <p:cond evt="onStopAudio" delay="0">
                      <p:tgtEl>
                        <p:sldTgt/>
                      </p:tgtEl>
                    </p:cond>
                  </p:endCondLst>
                </p:cTn>
                <p:tgtEl>
                  <p:spTgt spid="5"/>
                </p:tgtEl>
              </p:cMediaNode>
            </p:audio>
          </p:childTnLst>
        </p:cTn>
      </p:par>
    </p:tn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extBox 1"/>
          <p:cNvSpPr txBox="1"/>
          <p:nvPr/>
        </p:nvSpPr>
        <p:spPr>
          <a:xfrm>
            <a:off x="765443" y="614133"/>
            <a:ext cx="7596951" cy="369332"/>
          </a:xfrm>
          <a:prstGeom prst="rect">
            <a:avLst/>
          </a:prstGeom>
          <a:noFill/>
        </p:spPr>
        <p:txBody>
          <a:bodyPr wrap="none" rtlCol="0">
            <a:spAutoFit/>
          </a:bodyPr>
          <a:lstStyle/>
          <a:p>
            <a:r>
              <a:rPr lang="en-US" dirty="0" smtClean="0"/>
              <a:t>Types of Television News programs  in the US Broadcast and Cable systems:</a:t>
            </a:r>
            <a:endParaRPr lang="en-US" dirty="0"/>
          </a:p>
        </p:txBody>
      </p:sp>
      <p:sp>
        <p:nvSpPr>
          <p:cNvPr id="4" name="Content Placeholder 3"/>
          <p:cNvSpPr>
            <a:spLocks noGrp="1"/>
          </p:cNvSpPr>
          <p:nvPr>
            <p:ph sz="half" idx="1"/>
          </p:nvPr>
        </p:nvSpPr>
        <p:spPr>
          <a:xfrm>
            <a:off x="457200" y="983465"/>
            <a:ext cx="4038600" cy="5489086"/>
          </a:xfrm>
        </p:spPr>
        <p:txBody>
          <a:bodyPr>
            <a:noAutofit/>
          </a:bodyPr>
          <a:lstStyle/>
          <a:p>
            <a:r>
              <a:rPr lang="en-US" sz="900" b="1" dirty="0" smtClean="0"/>
              <a:t>Network News</a:t>
            </a:r>
            <a:r>
              <a:rPr lang="en-US" sz="900" b="1" dirty="0" smtClean="0"/>
              <a:t> </a:t>
            </a:r>
            <a:endParaRPr lang="en-US" sz="900" dirty="0" smtClean="0"/>
          </a:p>
          <a:p>
            <a:pPr>
              <a:buNone/>
            </a:pPr>
            <a:r>
              <a:rPr lang="en-US" sz="900" dirty="0" smtClean="0"/>
              <a:t> </a:t>
            </a:r>
          </a:p>
          <a:p>
            <a:r>
              <a:rPr lang="en-US" sz="900" b="1" dirty="0" smtClean="0"/>
              <a:t>Early morning newscasts</a:t>
            </a:r>
            <a:r>
              <a:rPr lang="en-US" sz="900" b="1" dirty="0" smtClean="0"/>
              <a:t> </a:t>
            </a:r>
          </a:p>
          <a:p>
            <a:r>
              <a:rPr lang="en-US" sz="900" dirty="0" smtClean="0"/>
              <a:t>ABC</a:t>
            </a:r>
            <a:r>
              <a:rPr lang="en-US" sz="900" dirty="0" smtClean="0"/>
              <a:t>	</a:t>
            </a:r>
            <a:r>
              <a:rPr lang="en-US" sz="900" i="1" dirty="0" smtClean="0"/>
              <a:t>America This Morning </a:t>
            </a:r>
            <a:endParaRPr lang="en-US" sz="900" dirty="0" smtClean="0"/>
          </a:p>
          <a:p>
            <a:r>
              <a:rPr lang="en-US" sz="900" dirty="0" smtClean="0"/>
              <a:t>CBS	</a:t>
            </a:r>
            <a:r>
              <a:rPr lang="en-US" sz="900" i="1" dirty="0" smtClean="0"/>
              <a:t>CBS Morning News</a:t>
            </a:r>
            <a:endParaRPr lang="en-US" sz="900" dirty="0" smtClean="0"/>
          </a:p>
          <a:p>
            <a:r>
              <a:rPr lang="en-US" sz="900" dirty="0" smtClean="0"/>
              <a:t>NBC</a:t>
            </a:r>
            <a:r>
              <a:rPr lang="en-US" sz="900" i="1" dirty="0" smtClean="0"/>
              <a:t>	Early Today</a:t>
            </a:r>
            <a:endParaRPr lang="en-US" sz="900" dirty="0" smtClean="0"/>
          </a:p>
          <a:p>
            <a:pPr>
              <a:buNone/>
            </a:pPr>
            <a:r>
              <a:rPr lang="en-US" sz="900" i="1" dirty="0" smtClean="0"/>
              <a:t> </a:t>
            </a:r>
            <a:endParaRPr lang="en-US" sz="900" dirty="0" smtClean="0"/>
          </a:p>
          <a:p>
            <a:r>
              <a:rPr lang="en-US" sz="900" b="1" dirty="0" smtClean="0"/>
              <a:t>National morning newscasts:</a:t>
            </a:r>
            <a:r>
              <a:rPr lang="en-US" sz="900" dirty="0" smtClean="0"/>
              <a:t/>
            </a:r>
            <a:br>
              <a:rPr lang="en-US" sz="900" dirty="0" smtClean="0"/>
            </a:br>
            <a:r>
              <a:rPr lang="en-US" sz="900" i="1" dirty="0" smtClean="0"/>
              <a:t> </a:t>
            </a:r>
            <a:r>
              <a:rPr lang="en-US" sz="900" i="1" dirty="0" smtClean="0"/>
              <a:t>T</a:t>
            </a:r>
            <a:r>
              <a:rPr lang="en-US" sz="900" i="1" dirty="0" smtClean="0"/>
              <a:t>op </a:t>
            </a:r>
            <a:r>
              <a:rPr lang="en-US" sz="900" i="1" dirty="0" smtClean="0"/>
              <a:t>stories first then </a:t>
            </a:r>
            <a:r>
              <a:rPr lang="en-US" sz="900" i="1" dirty="0" smtClean="0"/>
              <a:t>shifts </a:t>
            </a:r>
            <a:r>
              <a:rPr lang="en-US" sz="900" i="1" dirty="0" smtClean="0"/>
              <a:t>to more lifestyle oriented</a:t>
            </a:r>
            <a:r>
              <a:rPr lang="en-US" sz="900" i="1" dirty="0" smtClean="0"/>
              <a:t> topics </a:t>
            </a:r>
            <a:endParaRPr lang="en-US" sz="900" i="1" dirty="0" smtClean="0"/>
          </a:p>
          <a:p>
            <a:r>
              <a:rPr lang="en-US" sz="900" dirty="0" smtClean="0"/>
              <a:t>ABC	</a:t>
            </a:r>
            <a:r>
              <a:rPr lang="en-US" sz="900" i="1" dirty="0" smtClean="0"/>
              <a:t>Good Morning America </a:t>
            </a:r>
            <a:r>
              <a:rPr lang="en-US" sz="900" dirty="0" smtClean="0"/>
              <a:t> </a:t>
            </a:r>
          </a:p>
          <a:p>
            <a:r>
              <a:rPr lang="en-US" sz="900" dirty="0" smtClean="0"/>
              <a:t>CBS	</a:t>
            </a:r>
            <a:r>
              <a:rPr lang="en-US" sz="900" i="1" dirty="0" smtClean="0"/>
              <a:t>The Early Show</a:t>
            </a:r>
            <a:endParaRPr lang="en-US" sz="900" dirty="0" smtClean="0"/>
          </a:p>
          <a:p>
            <a:r>
              <a:rPr lang="en-US" sz="900" dirty="0" smtClean="0"/>
              <a:t>NBC	</a:t>
            </a:r>
            <a:r>
              <a:rPr lang="en-US" sz="900" i="1" dirty="0" smtClean="0"/>
              <a:t>Today</a:t>
            </a:r>
            <a:endParaRPr lang="en-US" sz="900" dirty="0" smtClean="0"/>
          </a:p>
          <a:p>
            <a:pPr>
              <a:buNone/>
            </a:pPr>
            <a:r>
              <a:rPr lang="en-US" sz="900" dirty="0" smtClean="0"/>
              <a:t>	</a:t>
            </a:r>
          </a:p>
          <a:p>
            <a:r>
              <a:rPr lang="en-US" sz="900" b="1" dirty="0" smtClean="0"/>
              <a:t>Weekend political interview program </a:t>
            </a:r>
          </a:p>
          <a:p>
            <a:r>
              <a:rPr lang="en-US" sz="900" dirty="0" smtClean="0"/>
              <a:t>ABC	</a:t>
            </a:r>
            <a:r>
              <a:rPr lang="en-US" sz="900" i="1" dirty="0" smtClean="0"/>
              <a:t>This Week </a:t>
            </a:r>
            <a:r>
              <a:rPr lang="en-US" sz="900" dirty="0" smtClean="0"/>
              <a:t> </a:t>
            </a:r>
          </a:p>
          <a:p>
            <a:r>
              <a:rPr lang="en-US" sz="900" dirty="0" smtClean="0"/>
              <a:t>CBS	</a:t>
            </a:r>
            <a:r>
              <a:rPr lang="en-US" sz="900" i="1" dirty="0" smtClean="0"/>
              <a:t>Face the Nation</a:t>
            </a:r>
            <a:endParaRPr lang="en-US" sz="900" dirty="0" smtClean="0"/>
          </a:p>
          <a:p>
            <a:r>
              <a:rPr lang="en-US" sz="900" dirty="0" smtClean="0"/>
              <a:t>NBC	</a:t>
            </a:r>
            <a:r>
              <a:rPr lang="en-US" sz="900" i="1" dirty="0" smtClean="0"/>
              <a:t>Meet the Press</a:t>
            </a:r>
            <a:endParaRPr lang="en-US" sz="900" dirty="0" smtClean="0"/>
          </a:p>
          <a:p>
            <a:r>
              <a:rPr lang="en-US" sz="900" dirty="0" smtClean="0"/>
              <a:t>FOX	</a:t>
            </a:r>
            <a:r>
              <a:rPr lang="en-US" sz="900" i="1" dirty="0" smtClean="0"/>
              <a:t>Fox News Sunday</a:t>
            </a:r>
            <a:endParaRPr lang="en-US" sz="900" dirty="0" smtClean="0"/>
          </a:p>
          <a:p>
            <a:pPr>
              <a:buNone/>
            </a:pPr>
            <a:r>
              <a:rPr lang="en-US" sz="900" i="1" dirty="0" smtClean="0"/>
              <a:t> </a:t>
            </a:r>
            <a:endParaRPr lang="en-US" sz="900" dirty="0" smtClean="0"/>
          </a:p>
          <a:p>
            <a:r>
              <a:rPr lang="en-US" sz="900" b="1" dirty="0" smtClean="0"/>
              <a:t>News magazine </a:t>
            </a:r>
          </a:p>
          <a:p>
            <a:r>
              <a:rPr lang="en-US" sz="900" dirty="0" smtClean="0"/>
              <a:t>ABC	</a:t>
            </a:r>
            <a:r>
              <a:rPr lang="en-US" sz="900" i="1" dirty="0" smtClean="0"/>
              <a:t>20/20 </a:t>
            </a:r>
            <a:r>
              <a:rPr lang="en-US" sz="900" dirty="0" smtClean="0"/>
              <a:t>&amp;</a:t>
            </a:r>
            <a:r>
              <a:rPr lang="en-US" sz="900" i="1" dirty="0" smtClean="0"/>
              <a:t> Primetime</a:t>
            </a:r>
            <a:endParaRPr lang="en-US" sz="900" dirty="0" smtClean="0"/>
          </a:p>
          <a:p>
            <a:r>
              <a:rPr lang="en-US" sz="900" dirty="0" smtClean="0"/>
              <a:t>CBS</a:t>
            </a:r>
            <a:r>
              <a:rPr lang="en-US" sz="900" dirty="0" smtClean="0"/>
              <a:t>	</a:t>
            </a:r>
            <a:r>
              <a:rPr lang="en-US" sz="900" i="1" dirty="0" smtClean="0"/>
              <a:t>60 </a:t>
            </a:r>
            <a:r>
              <a:rPr lang="en-US" sz="900" i="1" dirty="0" smtClean="0"/>
              <a:t>Minutes</a:t>
            </a:r>
            <a:r>
              <a:rPr lang="en-US" sz="900" dirty="0" smtClean="0"/>
              <a:t> &amp; </a:t>
            </a:r>
            <a:r>
              <a:rPr lang="en-US" sz="900" i="1" dirty="0" smtClean="0"/>
              <a:t>48 Hours</a:t>
            </a:r>
            <a:endParaRPr lang="en-US" sz="900" dirty="0" smtClean="0"/>
          </a:p>
          <a:p>
            <a:r>
              <a:rPr lang="en-US" sz="900" dirty="0" smtClean="0"/>
              <a:t>NBC	</a:t>
            </a:r>
            <a:r>
              <a:rPr lang="en-US" sz="900" i="1" dirty="0" smtClean="0"/>
              <a:t>Dateline</a:t>
            </a:r>
            <a:endParaRPr lang="en-US" sz="900" dirty="0" smtClean="0"/>
          </a:p>
          <a:p>
            <a:pPr>
              <a:buNone/>
            </a:pPr>
            <a:r>
              <a:rPr lang="en-US" sz="900" dirty="0" smtClean="0"/>
              <a:t> </a:t>
            </a:r>
          </a:p>
          <a:p>
            <a:r>
              <a:rPr lang="en-US" sz="900" b="1" dirty="0" smtClean="0"/>
              <a:t>Nightly news</a:t>
            </a:r>
          </a:p>
          <a:p>
            <a:r>
              <a:rPr lang="en-US" sz="900" dirty="0" smtClean="0"/>
              <a:t>ABC	</a:t>
            </a:r>
            <a:r>
              <a:rPr lang="en-US" sz="900" i="1" dirty="0" smtClean="0"/>
              <a:t>World News with Charles Gibson</a:t>
            </a:r>
            <a:endParaRPr lang="en-US" sz="900" dirty="0" smtClean="0"/>
          </a:p>
          <a:p>
            <a:r>
              <a:rPr lang="en-US" sz="900" dirty="0" smtClean="0"/>
              <a:t>CBS</a:t>
            </a:r>
            <a:r>
              <a:rPr lang="en-US" sz="900" i="1" dirty="0" smtClean="0"/>
              <a:t>	CBS Evening News with Katie </a:t>
            </a:r>
            <a:r>
              <a:rPr lang="en-US" sz="900" i="1" dirty="0" err="1" smtClean="0"/>
              <a:t>Couric</a:t>
            </a:r>
            <a:endParaRPr lang="en-US" sz="900" dirty="0" smtClean="0"/>
          </a:p>
          <a:p>
            <a:r>
              <a:rPr lang="en-US" sz="900" dirty="0" smtClean="0"/>
              <a:t>NBC</a:t>
            </a:r>
            <a:r>
              <a:rPr lang="en-US" sz="900" i="1" dirty="0" smtClean="0"/>
              <a:t>	NBC Nightly News with Brian Williams</a:t>
            </a:r>
            <a:endParaRPr lang="en-US" sz="900" dirty="0" smtClean="0"/>
          </a:p>
          <a:p>
            <a:pPr>
              <a:buNone/>
            </a:pPr>
            <a:r>
              <a:rPr lang="en-US" sz="900" dirty="0" smtClean="0"/>
              <a:t> </a:t>
            </a:r>
          </a:p>
          <a:p>
            <a:r>
              <a:rPr lang="en-US" sz="900" b="1" dirty="0" smtClean="0"/>
              <a:t>Late night news</a:t>
            </a:r>
          </a:p>
          <a:p>
            <a:r>
              <a:rPr lang="en-US" sz="900" dirty="0" smtClean="0"/>
              <a:t>ABC	</a:t>
            </a:r>
            <a:r>
              <a:rPr lang="en-US" sz="900" i="1" dirty="0" smtClean="0"/>
              <a:t>Nightline  </a:t>
            </a:r>
            <a:r>
              <a:rPr lang="en-US" sz="900" dirty="0" smtClean="0"/>
              <a:t> news magazine</a:t>
            </a:r>
          </a:p>
          <a:p>
            <a:r>
              <a:rPr lang="en-US" sz="900" dirty="0" smtClean="0"/>
              <a:t>CBS	</a:t>
            </a:r>
            <a:r>
              <a:rPr lang="en-US" sz="900" i="1" dirty="0" smtClean="0"/>
              <a:t>Up to the Minute  </a:t>
            </a:r>
            <a:r>
              <a:rPr lang="en-US" sz="900" dirty="0" smtClean="0"/>
              <a:t>repeats other CBS news content</a:t>
            </a:r>
          </a:p>
          <a:p>
            <a:r>
              <a:rPr lang="en-US" sz="900" dirty="0" smtClean="0"/>
              <a:t>NBC	</a:t>
            </a:r>
            <a:r>
              <a:rPr lang="en-US" sz="900" i="1" dirty="0" smtClean="0"/>
              <a:t>World News Now </a:t>
            </a:r>
            <a:r>
              <a:rPr lang="en-US" sz="900" dirty="0" smtClean="0"/>
              <a:t>“eclectic” news </a:t>
            </a:r>
            <a:r>
              <a:rPr lang="en-US" sz="900" dirty="0" smtClean="0"/>
              <a:t>program</a:t>
            </a:r>
          </a:p>
        </p:txBody>
      </p:sp>
      <p:sp>
        <p:nvSpPr>
          <p:cNvPr id="5" name="Content Placeholder 4"/>
          <p:cNvSpPr>
            <a:spLocks noGrp="1"/>
          </p:cNvSpPr>
          <p:nvPr>
            <p:ph sz="half" idx="2"/>
          </p:nvPr>
        </p:nvSpPr>
        <p:spPr>
          <a:xfrm>
            <a:off x="4648200" y="983465"/>
            <a:ext cx="4038600" cy="5323719"/>
          </a:xfrm>
        </p:spPr>
        <p:txBody>
          <a:bodyPr>
            <a:noAutofit/>
          </a:bodyPr>
          <a:lstStyle/>
          <a:p>
            <a:r>
              <a:rPr lang="en-US" sz="900" b="1" dirty="0" smtClean="0"/>
              <a:t>Cable </a:t>
            </a:r>
            <a:r>
              <a:rPr lang="en-US" sz="900" b="1" dirty="0" smtClean="0"/>
              <a:t>News</a:t>
            </a:r>
            <a:r>
              <a:rPr lang="en-US" sz="900" dirty="0" smtClean="0"/>
              <a:t>:  </a:t>
            </a:r>
            <a:r>
              <a:rPr lang="en-US" sz="900" i="1" dirty="0" smtClean="0"/>
              <a:t>Programming </a:t>
            </a:r>
            <a:r>
              <a:rPr lang="en-US" sz="900" i="1" dirty="0" smtClean="0"/>
              <a:t>styles driven by their hosts’ personalities</a:t>
            </a:r>
          </a:p>
          <a:p>
            <a:pPr>
              <a:buNone/>
            </a:pPr>
            <a:r>
              <a:rPr lang="en-US" sz="900" dirty="0" smtClean="0"/>
              <a:t> </a:t>
            </a:r>
          </a:p>
          <a:p>
            <a:r>
              <a:rPr lang="en-US" sz="900" b="1" dirty="0" smtClean="0"/>
              <a:t>CNN</a:t>
            </a:r>
            <a:r>
              <a:rPr lang="en-US" sz="900" dirty="0" smtClean="0"/>
              <a:t>     Cable News Network</a:t>
            </a:r>
          </a:p>
          <a:p>
            <a:pPr lvl="1"/>
            <a:r>
              <a:rPr lang="en-US" sz="1000" dirty="0" smtClean="0"/>
              <a:t> </a:t>
            </a:r>
            <a:r>
              <a:rPr lang="en-US" sz="1000" i="1" dirty="0" smtClean="0"/>
              <a:t>Headline </a:t>
            </a:r>
            <a:r>
              <a:rPr lang="en-US" sz="1000" i="1" dirty="0" smtClean="0"/>
              <a:t>News 24/7 </a:t>
            </a:r>
            <a:r>
              <a:rPr lang="en-US" sz="1000" dirty="0" smtClean="0"/>
              <a:t> started in 1980</a:t>
            </a:r>
          </a:p>
          <a:p>
            <a:pPr lvl="1"/>
            <a:r>
              <a:rPr lang="en-US" sz="900" dirty="0" smtClean="0"/>
              <a:t>Wolf Blitzer </a:t>
            </a:r>
            <a:r>
              <a:rPr lang="en-US" sz="900" i="1" dirty="0" smtClean="0"/>
              <a:t> Situation Room </a:t>
            </a:r>
            <a:r>
              <a:rPr lang="en-US" sz="900" i="1" dirty="0" smtClean="0"/>
              <a:t>–</a:t>
            </a:r>
            <a:r>
              <a:rPr lang="en-US" sz="900" dirty="0" smtClean="0"/>
              <a:t>Washington political scene</a:t>
            </a:r>
          </a:p>
          <a:p>
            <a:pPr lvl="1"/>
            <a:r>
              <a:rPr lang="en-US" sz="900" dirty="0" smtClean="0"/>
              <a:t>Anderson Cooper </a:t>
            </a:r>
            <a:r>
              <a:rPr lang="en-US" sz="900" i="1" dirty="0" smtClean="0"/>
              <a:t>360 </a:t>
            </a:r>
            <a:r>
              <a:rPr lang="en-US" sz="900" dirty="0" smtClean="0"/>
              <a:t> - cultural, emotional appeal, on the scenes</a:t>
            </a:r>
          </a:p>
          <a:p>
            <a:pPr lvl="1"/>
            <a:r>
              <a:rPr lang="en-US" sz="900" dirty="0" smtClean="0"/>
              <a:t>Lou Dobbs </a:t>
            </a:r>
            <a:r>
              <a:rPr lang="en-US" sz="900" i="1" dirty="0" smtClean="0"/>
              <a:t>Tonight </a:t>
            </a:r>
            <a:r>
              <a:rPr lang="en-US" sz="900" dirty="0" smtClean="0"/>
              <a:t>– US foreign policy, immigration, politics, </a:t>
            </a:r>
            <a:r>
              <a:rPr lang="en-US" sz="900" dirty="0" smtClean="0"/>
              <a:t>government and the military</a:t>
            </a:r>
          </a:p>
          <a:p>
            <a:r>
              <a:rPr lang="en-US" sz="900" b="1" dirty="0" smtClean="0"/>
              <a:t>FOX</a:t>
            </a:r>
            <a:r>
              <a:rPr lang="en-US" sz="900" dirty="0" smtClean="0"/>
              <a:t> 	</a:t>
            </a:r>
          </a:p>
          <a:p>
            <a:pPr lvl="1"/>
            <a:r>
              <a:rPr lang="en-US" sz="900" dirty="0" err="1" smtClean="0"/>
              <a:t>Shepard</a:t>
            </a:r>
            <a:r>
              <a:rPr lang="en-US" sz="900" dirty="0" smtClean="0"/>
              <a:t> </a:t>
            </a:r>
            <a:r>
              <a:rPr lang="en-US" sz="900" dirty="0" smtClean="0"/>
              <a:t>Smith - crime, disasters, accidents, celebrity </a:t>
            </a:r>
            <a:r>
              <a:rPr lang="en-US" sz="900" dirty="0" smtClean="0"/>
              <a:t>entertainment</a:t>
            </a:r>
            <a:endParaRPr lang="en-US" sz="900" dirty="0" smtClean="0"/>
          </a:p>
          <a:p>
            <a:pPr lvl="1"/>
            <a:r>
              <a:rPr lang="en-US" sz="900" dirty="0" smtClean="0"/>
              <a:t>Brit </a:t>
            </a:r>
            <a:r>
              <a:rPr lang="en-US" sz="900" dirty="0" smtClean="0"/>
              <a:t>Hume – Washington politics, </a:t>
            </a:r>
            <a:r>
              <a:rPr lang="en-US" sz="900" dirty="0" smtClean="0"/>
              <a:t>government</a:t>
            </a:r>
            <a:endParaRPr lang="en-US" sz="900" dirty="0" smtClean="0"/>
          </a:p>
          <a:p>
            <a:pPr lvl="1"/>
            <a:r>
              <a:rPr lang="en-US" sz="900" dirty="0" smtClean="0"/>
              <a:t>Bill </a:t>
            </a:r>
            <a:r>
              <a:rPr lang="en-US" sz="900" dirty="0" smtClean="0"/>
              <a:t>O’Reilly</a:t>
            </a:r>
            <a:r>
              <a:rPr lang="en-US" sz="900" dirty="0" smtClean="0"/>
              <a:t> – </a:t>
            </a:r>
            <a:r>
              <a:rPr lang="en-US" sz="900" i="1" dirty="0" smtClean="0"/>
              <a:t>The O’Reilly Factor </a:t>
            </a:r>
            <a:r>
              <a:rPr lang="en-US" sz="900" dirty="0" smtClean="0"/>
              <a:t>C</a:t>
            </a:r>
            <a:r>
              <a:rPr lang="en-US" sz="900" dirty="0" smtClean="0"/>
              <a:t>rime</a:t>
            </a:r>
            <a:r>
              <a:rPr lang="en-US" sz="900" dirty="0" smtClean="0"/>
              <a:t>, culture </a:t>
            </a:r>
            <a:r>
              <a:rPr lang="en-US" sz="900" dirty="0" smtClean="0"/>
              <a:t>immigration</a:t>
            </a:r>
          </a:p>
          <a:p>
            <a:pPr lvl="1"/>
            <a:r>
              <a:rPr lang="en-US" sz="900" i="1" dirty="0" err="1" smtClean="0"/>
              <a:t>Hannity</a:t>
            </a:r>
            <a:r>
              <a:rPr lang="en-US" sz="900" i="1" dirty="0" smtClean="0"/>
              <a:t> </a:t>
            </a:r>
            <a:r>
              <a:rPr lang="en-US" sz="900" i="1" dirty="0" smtClean="0"/>
              <a:t>&amp; </a:t>
            </a:r>
            <a:r>
              <a:rPr lang="en-US" sz="900" i="1" dirty="0" err="1" smtClean="0"/>
              <a:t>Colmes</a:t>
            </a:r>
            <a:r>
              <a:rPr lang="en-US" sz="900" i="1" dirty="0" smtClean="0"/>
              <a:t> </a:t>
            </a:r>
            <a:r>
              <a:rPr lang="en-US" sz="900" dirty="0" smtClean="0"/>
              <a:t>–</a:t>
            </a:r>
            <a:r>
              <a:rPr lang="en-US" sz="900" dirty="0" smtClean="0"/>
              <a:t>politics</a:t>
            </a:r>
            <a:endParaRPr lang="en-US" sz="900" dirty="0" smtClean="0"/>
          </a:p>
          <a:p>
            <a:pPr lvl="1"/>
            <a:r>
              <a:rPr lang="en-US" sz="900" dirty="0" smtClean="0"/>
              <a:t>Glenn </a:t>
            </a:r>
            <a:r>
              <a:rPr lang="en-US" sz="900" dirty="0" smtClean="0"/>
              <a:t>Beck – Brash, political </a:t>
            </a:r>
            <a:r>
              <a:rPr lang="en-US" sz="900" dirty="0" smtClean="0"/>
              <a:t>rants</a:t>
            </a:r>
          </a:p>
          <a:p>
            <a:r>
              <a:rPr lang="en-US" sz="900" b="1" dirty="0" smtClean="0"/>
              <a:t>MSNBC</a:t>
            </a:r>
            <a:r>
              <a:rPr lang="en-US" sz="900" dirty="0" smtClean="0"/>
              <a:t>	</a:t>
            </a:r>
          </a:p>
          <a:p>
            <a:pPr lvl="1"/>
            <a:r>
              <a:rPr lang="en-US" sz="900" dirty="0" smtClean="0"/>
              <a:t>Keith </a:t>
            </a:r>
            <a:r>
              <a:rPr lang="en-US" sz="900" dirty="0" err="1" smtClean="0"/>
              <a:t>Olbermann</a:t>
            </a:r>
            <a:r>
              <a:rPr lang="en-US" sz="900" dirty="0" smtClean="0"/>
              <a:t> – government, and conduct of </a:t>
            </a:r>
            <a:r>
              <a:rPr lang="en-US" sz="900" dirty="0" smtClean="0"/>
              <a:t>politicians</a:t>
            </a:r>
            <a:endParaRPr lang="en-US" sz="900" dirty="0" smtClean="0"/>
          </a:p>
          <a:p>
            <a:pPr lvl="1"/>
            <a:r>
              <a:rPr lang="en-US" sz="900" dirty="0" smtClean="0"/>
              <a:t>Tucker </a:t>
            </a:r>
            <a:r>
              <a:rPr lang="en-US" sz="900" dirty="0" smtClean="0"/>
              <a:t>Carlson “</a:t>
            </a:r>
            <a:r>
              <a:rPr lang="en-US" sz="900" dirty="0" smtClean="0"/>
              <a:t>libertarian </a:t>
            </a:r>
            <a:r>
              <a:rPr lang="en-US" sz="900" dirty="0" smtClean="0"/>
              <a:t>critique</a:t>
            </a:r>
            <a:r>
              <a:rPr lang="en-US" sz="900" dirty="0" smtClean="0"/>
              <a:t>”</a:t>
            </a:r>
            <a:endParaRPr lang="en-US" sz="900" dirty="0" smtClean="0"/>
          </a:p>
          <a:p>
            <a:pPr lvl="1"/>
            <a:r>
              <a:rPr lang="en-US" sz="900" dirty="0" smtClean="0"/>
              <a:t>Chris </a:t>
            </a:r>
            <a:r>
              <a:rPr lang="en-US" sz="900" dirty="0" smtClean="0"/>
              <a:t>Matthews –democratic- politics, capitol </a:t>
            </a:r>
            <a:r>
              <a:rPr lang="en-US" sz="900" dirty="0" smtClean="0"/>
              <a:t>hill</a:t>
            </a:r>
          </a:p>
          <a:p>
            <a:r>
              <a:rPr lang="en-US" sz="900" b="1" dirty="0" smtClean="0"/>
              <a:t>CNBC</a:t>
            </a:r>
            <a:r>
              <a:rPr lang="en-US" sz="900" dirty="0" smtClean="0"/>
              <a:t> </a:t>
            </a:r>
            <a:r>
              <a:rPr lang="en-US" sz="900" dirty="0" smtClean="0"/>
              <a:t>Consumer News and Business Channel operated by </a:t>
            </a:r>
            <a:r>
              <a:rPr lang="en-US" sz="900" dirty="0" smtClean="0"/>
              <a:t>NBC</a:t>
            </a:r>
            <a:endParaRPr lang="en-US" sz="900" dirty="0" smtClean="0"/>
          </a:p>
          <a:p>
            <a:pPr lvl="1"/>
            <a:r>
              <a:rPr lang="en-US" sz="900" i="1" dirty="0" smtClean="0"/>
              <a:t>Squawk </a:t>
            </a:r>
            <a:r>
              <a:rPr lang="en-US" sz="900" i="1" dirty="0" smtClean="0"/>
              <a:t>Box </a:t>
            </a:r>
            <a:r>
              <a:rPr lang="en-US" sz="900" dirty="0" smtClean="0"/>
              <a:t>– Joe </a:t>
            </a:r>
            <a:r>
              <a:rPr lang="en-US" sz="900" dirty="0" err="1" smtClean="0"/>
              <a:t>Kernen</a:t>
            </a:r>
            <a:endParaRPr lang="en-US" sz="900" dirty="0" smtClean="0"/>
          </a:p>
          <a:p>
            <a:pPr lvl="1"/>
            <a:r>
              <a:rPr lang="en-US" sz="900" i="1" dirty="0" smtClean="0"/>
              <a:t>Power Lunch</a:t>
            </a:r>
            <a:endParaRPr lang="en-US" sz="900" dirty="0" smtClean="0"/>
          </a:p>
          <a:p>
            <a:pPr lvl="1"/>
            <a:r>
              <a:rPr lang="en-US" sz="900" i="1" dirty="0" smtClean="0"/>
              <a:t>Fast Money</a:t>
            </a:r>
            <a:endParaRPr lang="en-US" sz="900" dirty="0" smtClean="0"/>
          </a:p>
          <a:p>
            <a:pPr lvl="1"/>
            <a:r>
              <a:rPr lang="en-US" sz="900" i="1" dirty="0" smtClean="0"/>
              <a:t>Mad </a:t>
            </a:r>
            <a:r>
              <a:rPr lang="en-US" sz="900" i="1" dirty="0" smtClean="0"/>
              <a:t>Money </a:t>
            </a:r>
            <a:r>
              <a:rPr lang="en-US" sz="900" dirty="0" smtClean="0"/>
              <a:t>– Jim Cramer “a fast-paced show offering stock advice to callers, interviews with guest CEOs, and discussions on the technical details of the stock market</a:t>
            </a:r>
            <a:r>
              <a:rPr lang="en-US" sz="900" dirty="0" smtClean="0"/>
              <a:t>”</a:t>
            </a:r>
            <a:endParaRPr lang="en-US" sz="900" dirty="0" smtClean="0"/>
          </a:p>
          <a:p>
            <a:pPr lvl="1"/>
            <a:r>
              <a:rPr lang="en-US" sz="900" i="1" dirty="0" smtClean="0"/>
              <a:t>The </a:t>
            </a:r>
            <a:r>
              <a:rPr lang="en-US" sz="900" i="1" dirty="0" err="1" smtClean="0"/>
              <a:t>Suze</a:t>
            </a:r>
            <a:r>
              <a:rPr lang="en-US" sz="900" i="1" dirty="0" smtClean="0"/>
              <a:t> </a:t>
            </a:r>
            <a:r>
              <a:rPr lang="en-US" sz="900" i="1" dirty="0" err="1" smtClean="0"/>
              <a:t>Orman</a:t>
            </a:r>
            <a:r>
              <a:rPr lang="en-US" sz="900" i="1" dirty="0" smtClean="0"/>
              <a:t> Show</a:t>
            </a:r>
            <a:endParaRPr lang="en-US" sz="900" dirty="0" smtClean="0"/>
          </a:p>
          <a:p>
            <a:endParaRPr lang="en-US" sz="900" dirty="0" smtClean="0"/>
          </a:p>
          <a:p>
            <a:r>
              <a:rPr lang="en-US" sz="900" b="1" dirty="0" smtClean="0"/>
              <a:t>Comedy Central</a:t>
            </a:r>
          </a:p>
          <a:p>
            <a:pPr lvl="1"/>
            <a:r>
              <a:rPr lang="en-US" sz="900" i="1" dirty="0" smtClean="0"/>
              <a:t>The </a:t>
            </a:r>
            <a:r>
              <a:rPr lang="en-US" sz="900" i="1" dirty="0" smtClean="0"/>
              <a:t>Daily </a:t>
            </a:r>
            <a:r>
              <a:rPr lang="en-US" sz="900" i="1" dirty="0" smtClean="0"/>
              <a:t>Show  </a:t>
            </a:r>
            <a:r>
              <a:rPr lang="en-US" sz="900" dirty="0" smtClean="0"/>
              <a:t>Jon Stewart presents a humorous look at the news as reported by other networks and news personalities</a:t>
            </a:r>
          </a:p>
          <a:p>
            <a:pPr lvl="1"/>
            <a:r>
              <a:rPr lang="en-US" sz="900" i="1" dirty="0" smtClean="0"/>
              <a:t>The </a:t>
            </a:r>
            <a:r>
              <a:rPr lang="en-US" sz="900" i="1" dirty="0" smtClean="0"/>
              <a:t>Colbert </a:t>
            </a:r>
            <a:r>
              <a:rPr lang="en-US" sz="900" i="1" dirty="0" smtClean="0"/>
              <a:t>Report </a:t>
            </a:r>
            <a:r>
              <a:rPr lang="en-US" sz="900" dirty="0" smtClean="0"/>
              <a:t>Steven Colbert presents another side to the news  using humor to emphasize his view</a:t>
            </a:r>
            <a:endParaRPr lang="en-US" sz="900" dirty="0" smtClean="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extBox 1"/>
          <p:cNvSpPr txBox="1"/>
          <p:nvPr/>
        </p:nvSpPr>
        <p:spPr>
          <a:xfrm>
            <a:off x="861123" y="823456"/>
            <a:ext cx="7332597" cy="5632312"/>
          </a:xfrm>
          <a:prstGeom prst="rect">
            <a:avLst/>
          </a:prstGeom>
          <a:noFill/>
        </p:spPr>
        <p:txBody>
          <a:bodyPr wrap="square" rtlCol="0">
            <a:spAutoFit/>
          </a:bodyPr>
          <a:lstStyle/>
          <a:p>
            <a:r>
              <a:rPr lang="en-US" i="1" dirty="0" smtClean="0"/>
              <a:t>Pre</a:t>
            </a:r>
            <a:r>
              <a:rPr lang="en-US" i="1" dirty="0" smtClean="0"/>
              <a:t>-listening </a:t>
            </a:r>
            <a:r>
              <a:rPr lang="en-US" i="1" dirty="0" smtClean="0"/>
              <a:t>activity: Vocabulary from </a:t>
            </a:r>
            <a:r>
              <a:rPr lang="en-US" i="1" dirty="0" err="1" smtClean="0"/>
              <a:t>NPR.org</a:t>
            </a:r>
            <a:endParaRPr lang="en-US" i="1" dirty="0" smtClean="0"/>
          </a:p>
          <a:p>
            <a:endParaRPr lang="en-US" dirty="0" smtClean="0"/>
          </a:p>
          <a:p>
            <a:r>
              <a:rPr lang="en-US" i="1" dirty="0" smtClean="0"/>
              <a:t> </a:t>
            </a:r>
          </a:p>
          <a:p>
            <a:r>
              <a:rPr lang="en-US" dirty="0" smtClean="0"/>
              <a:t>Malfeasance </a:t>
            </a:r>
            <a:r>
              <a:rPr lang="en-US" dirty="0" smtClean="0"/>
              <a:t>– misconduct or wrongdoing, especially by a public official.</a:t>
            </a:r>
            <a:endParaRPr lang="en-US" dirty="0" smtClean="0"/>
          </a:p>
          <a:p>
            <a:endParaRPr lang="en-US" dirty="0" smtClean="0"/>
          </a:p>
          <a:p>
            <a:r>
              <a:rPr lang="en-US" dirty="0" smtClean="0"/>
              <a:t>U</a:t>
            </a:r>
            <a:r>
              <a:rPr lang="en-US" dirty="0" smtClean="0"/>
              <a:t>nethical </a:t>
            </a:r>
            <a:r>
              <a:rPr lang="en-US" dirty="0" smtClean="0"/>
              <a:t>– pertaining to right or wrong in conduct, morals </a:t>
            </a:r>
            <a:endParaRPr lang="en-US" dirty="0" smtClean="0"/>
          </a:p>
          <a:p>
            <a:endParaRPr lang="en-US" dirty="0" smtClean="0"/>
          </a:p>
          <a:p>
            <a:r>
              <a:rPr lang="en-US" dirty="0" smtClean="0"/>
              <a:t>Crook </a:t>
            </a:r>
            <a:r>
              <a:rPr lang="en-US" dirty="0" smtClean="0"/>
              <a:t>– a thief </a:t>
            </a:r>
            <a:endParaRPr lang="en-US" dirty="0" smtClean="0"/>
          </a:p>
          <a:p>
            <a:endParaRPr lang="en-US" dirty="0" smtClean="0"/>
          </a:p>
          <a:p>
            <a:r>
              <a:rPr lang="en-US" dirty="0" smtClean="0"/>
              <a:t>Expunged </a:t>
            </a:r>
            <a:r>
              <a:rPr lang="en-US" dirty="0" smtClean="0"/>
              <a:t>– to be removed</a:t>
            </a:r>
            <a:endParaRPr lang="en-US" dirty="0" smtClean="0"/>
          </a:p>
          <a:p>
            <a:endParaRPr lang="en-US" dirty="0" smtClean="0"/>
          </a:p>
          <a:p>
            <a:r>
              <a:rPr lang="en-US" dirty="0" smtClean="0"/>
              <a:t>Sit</a:t>
            </a:r>
            <a:r>
              <a:rPr lang="en-US" dirty="0" smtClean="0"/>
              <a:t>-com – situation </a:t>
            </a:r>
            <a:r>
              <a:rPr lang="en-US" dirty="0" smtClean="0"/>
              <a:t>comedy</a:t>
            </a:r>
          </a:p>
          <a:p>
            <a:endParaRPr lang="en-US" dirty="0" smtClean="0"/>
          </a:p>
          <a:p>
            <a:r>
              <a:rPr lang="en-US" dirty="0" smtClean="0"/>
              <a:t>Sweeps week- a scheduled period of time when programs are trying to 	attract high numbers of viewers.  </a:t>
            </a:r>
            <a:r>
              <a:rPr lang="en-US" i="1" dirty="0" smtClean="0"/>
              <a:t>See related topic: Ratings</a:t>
            </a:r>
            <a:endParaRPr lang="en-US" dirty="0" smtClean="0"/>
          </a:p>
          <a:p>
            <a:endParaRPr lang="en-US" dirty="0" smtClean="0"/>
          </a:p>
          <a:p>
            <a:r>
              <a:rPr lang="en-US" dirty="0" smtClean="0"/>
              <a:t>Concession – </a:t>
            </a:r>
            <a:r>
              <a:rPr lang="en-US" dirty="0" smtClean="0"/>
              <a:t>acknowledgment or admission</a:t>
            </a:r>
            <a:endParaRPr lang="en-US" dirty="0" smtClean="0"/>
          </a:p>
          <a:p>
            <a:endParaRPr lang="en-US" dirty="0" smtClean="0"/>
          </a:p>
          <a:p>
            <a:r>
              <a:rPr lang="en-US" dirty="0" smtClean="0"/>
              <a:t>Demographics </a:t>
            </a:r>
            <a:r>
              <a:rPr lang="en-US" dirty="0" smtClean="0"/>
              <a:t>– statistical data of a population</a:t>
            </a:r>
          </a:p>
          <a:p>
            <a:endParaRPr lang="en-US" dirty="0"/>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extBox 1"/>
          <p:cNvSpPr txBox="1"/>
          <p:nvPr/>
        </p:nvSpPr>
        <p:spPr>
          <a:xfrm>
            <a:off x="585374" y="711200"/>
            <a:ext cx="7949025" cy="6001641"/>
          </a:xfrm>
          <a:prstGeom prst="rect">
            <a:avLst/>
          </a:prstGeom>
          <a:noFill/>
        </p:spPr>
        <p:txBody>
          <a:bodyPr wrap="square" rtlCol="0">
            <a:spAutoFit/>
          </a:bodyPr>
          <a:lstStyle/>
          <a:p>
            <a:r>
              <a:rPr lang="en-US" sz="1200" b="1" dirty="0" smtClean="0"/>
              <a:t>Definitions of the expressions </a:t>
            </a:r>
            <a:r>
              <a:rPr lang="en-US" sz="1200" b="1" dirty="0" smtClean="0">
                <a:solidFill>
                  <a:srgbClr val="3366FF"/>
                </a:solidFill>
              </a:rPr>
              <a:t>in </a:t>
            </a:r>
            <a:r>
              <a:rPr lang="en-US" sz="1200" b="1" i="1" dirty="0" smtClean="0">
                <a:solidFill>
                  <a:srgbClr val="3366FF"/>
                </a:solidFill>
              </a:rPr>
              <a:t>italics and colored </a:t>
            </a:r>
            <a:r>
              <a:rPr lang="en-US" sz="1200" b="1" i="1" dirty="0" smtClean="0">
                <a:solidFill>
                  <a:srgbClr val="3366FF"/>
                </a:solidFill>
              </a:rPr>
              <a:t>blue </a:t>
            </a:r>
            <a:r>
              <a:rPr lang="en-US" sz="1200" b="1" dirty="0" smtClean="0"/>
              <a:t>from the </a:t>
            </a:r>
            <a:r>
              <a:rPr lang="en-US" sz="1200" b="1" dirty="0" err="1" smtClean="0"/>
              <a:t>NPR.org</a:t>
            </a:r>
            <a:r>
              <a:rPr lang="en-US" sz="1200" b="1" dirty="0" smtClean="0"/>
              <a:t> Vocabulary Activity2:</a:t>
            </a:r>
            <a:endParaRPr lang="en-US" sz="1200" b="1" dirty="0" smtClean="0"/>
          </a:p>
          <a:p>
            <a:r>
              <a:rPr lang="en-US" sz="1200" i="1" dirty="0" smtClean="0"/>
              <a:t> </a:t>
            </a:r>
            <a:endParaRPr lang="en-US" sz="1200" dirty="0" smtClean="0"/>
          </a:p>
          <a:p>
            <a:r>
              <a:rPr lang="en-US" sz="1200" i="1" dirty="0" smtClean="0">
                <a:solidFill>
                  <a:srgbClr val="3366FF"/>
                </a:solidFill>
              </a:rPr>
              <a:t>made it – </a:t>
            </a:r>
            <a:r>
              <a:rPr lang="en-US" sz="1200" i="1" dirty="0" err="1" smtClean="0">
                <a:solidFill>
                  <a:srgbClr val="3366FF"/>
                </a:solidFill>
              </a:rPr>
              <a:t>v</a:t>
            </a:r>
            <a:r>
              <a:rPr lang="en-US" sz="1200" i="1" dirty="0" smtClean="0">
                <a:solidFill>
                  <a:srgbClr val="3366FF"/>
                </a:solidFill>
              </a:rPr>
              <a:t>. </a:t>
            </a:r>
            <a:r>
              <a:rPr lang="en-US" sz="1200" dirty="0" smtClean="0"/>
              <a:t>Reach a certain point or goal, to succeed or gain acceptance</a:t>
            </a:r>
          </a:p>
          <a:p>
            <a:r>
              <a:rPr lang="en-US" sz="1200" dirty="0" smtClean="0"/>
              <a:t> </a:t>
            </a:r>
          </a:p>
          <a:p>
            <a:r>
              <a:rPr lang="en-US" sz="1200" i="1" dirty="0" smtClean="0">
                <a:solidFill>
                  <a:srgbClr val="3366FF"/>
                </a:solidFill>
              </a:rPr>
              <a:t>lay out – </a:t>
            </a:r>
            <a:r>
              <a:rPr lang="en-US" sz="1200" i="1" dirty="0" err="1" smtClean="0">
                <a:solidFill>
                  <a:srgbClr val="3366FF"/>
                </a:solidFill>
              </a:rPr>
              <a:t>v</a:t>
            </a:r>
            <a:r>
              <a:rPr lang="en-US" sz="1200" i="1" dirty="0" smtClean="0"/>
              <a:t>. </a:t>
            </a:r>
            <a:r>
              <a:rPr lang="en-US" sz="1200" dirty="0" smtClean="0"/>
              <a:t>to display or arrange, to reveal or expose </a:t>
            </a:r>
          </a:p>
          <a:p>
            <a:r>
              <a:rPr lang="en-US" sz="1200" i="1" dirty="0" smtClean="0"/>
              <a:t> </a:t>
            </a:r>
            <a:endParaRPr lang="en-US" sz="1200" dirty="0" smtClean="0"/>
          </a:p>
          <a:p>
            <a:r>
              <a:rPr lang="en-US" sz="1200" i="1" dirty="0" smtClean="0">
                <a:solidFill>
                  <a:srgbClr val="3366FF"/>
                </a:solidFill>
              </a:rPr>
              <a:t>got </a:t>
            </a:r>
            <a:r>
              <a:rPr lang="en-US" sz="1200" i="1" dirty="0" smtClean="0">
                <a:solidFill>
                  <a:srgbClr val="3366FF"/>
                </a:solidFill>
              </a:rPr>
              <a:t>into</a:t>
            </a:r>
            <a:r>
              <a:rPr lang="en-US" sz="1200" i="1" dirty="0" smtClean="0">
                <a:solidFill>
                  <a:srgbClr val="3366FF"/>
                </a:solidFill>
              </a:rPr>
              <a:t>– </a:t>
            </a:r>
            <a:r>
              <a:rPr lang="en-US" sz="1200" i="1" dirty="0" err="1" smtClean="0">
                <a:solidFill>
                  <a:srgbClr val="3366FF"/>
                </a:solidFill>
              </a:rPr>
              <a:t>v</a:t>
            </a:r>
            <a:r>
              <a:rPr lang="en-US" sz="1200" i="1" dirty="0" smtClean="0">
                <a:solidFill>
                  <a:srgbClr val="3366FF"/>
                </a:solidFill>
              </a:rPr>
              <a:t>. </a:t>
            </a:r>
            <a:r>
              <a:rPr lang="en-US" sz="1200" dirty="0" smtClean="0"/>
              <a:t>to have or be involved in</a:t>
            </a:r>
            <a:r>
              <a:rPr lang="en-US" sz="1200" i="1" dirty="0" smtClean="0"/>
              <a:t> </a:t>
            </a:r>
          </a:p>
          <a:p>
            <a:endParaRPr lang="en-US" sz="1200" i="1" dirty="0" smtClean="0"/>
          </a:p>
          <a:p>
            <a:r>
              <a:rPr lang="en-US" sz="1200" i="1" dirty="0" smtClean="0">
                <a:solidFill>
                  <a:srgbClr val="3366FF"/>
                </a:solidFill>
              </a:rPr>
              <a:t>hot water– </a:t>
            </a:r>
            <a:r>
              <a:rPr lang="en-US" sz="1200" i="1" dirty="0" err="1" smtClean="0">
                <a:solidFill>
                  <a:srgbClr val="3366FF"/>
                </a:solidFill>
              </a:rPr>
              <a:t>n</a:t>
            </a:r>
            <a:r>
              <a:rPr lang="en-US" sz="1200" i="1" dirty="0" smtClean="0"/>
              <a:t>. </a:t>
            </a:r>
            <a:r>
              <a:rPr lang="en-US" sz="1200" dirty="0" smtClean="0"/>
              <a:t>trouble or difficulty</a:t>
            </a:r>
          </a:p>
          <a:p>
            <a:endParaRPr lang="en-US" sz="1200" dirty="0" smtClean="0"/>
          </a:p>
          <a:p>
            <a:r>
              <a:rPr lang="en-US" sz="1200" i="1" dirty="0" smtClean="0"/>
              <a:t> </a:t>
            </a:r>
            <a:r>
              <a:rPr lang="en-US" sz="1200" i="1" dirty="0" smtClean="0">
                <a:solidFill>
                  <a:srgbClr val="3366FF"/>
                </a:solidFill>
              </a:rPr>
              <a:t>stripes </a:t>
            </a:r>
            <a:r>
              <a:rPr lang="en-US" sz="1200" i="1" dirty="0" smtClean="0">
                <a:solidFill>
                  <a:srgbClr val="3366FF"/>
                </a:solidFill>
              </a:rPr>
              <a:t>– </a:t>
            </a:r>
            <a:r>
              <a:rPr lang="en-US" sz="1200" i="1" dirty="0" err="1" smtClean="0">
                <a:solidFill>
                  <a:srgbClr val="3366FF"/>
                </a:solidFill>
              </a:rPr>
              <a:t>n</a:t>
            </a:r>
            <a:r>
              <a:rPr lang="en-US" sz="1200" i="1" dirty="0" smtClean="0">
                <a:solidFill>
                  <a:srgbClr val="3366FF"/>
                </a:solidFill>
              </a:rPr>
              <a:t>. </a:t>
            </a:r>
            <a:r>
              <a:rPr lang="en-US" sz="1200" dirty="0" smtClean="0"/>
              <a:t>personal views or position on a topic</a:t>
            </a:r>
          </a:p>
          <a:p>
            <a:r>
              <a:rPr lang="en-US" sz="1200" i="1" dirty="0" smtClean="0"/>
              <a:t> </a:t>
            </a:r>
            <a:endParaRPr lang="en-US" sz="1200" dirty="0" smtClean="0"/>
          </a:p>
          <a:p>
            <a:r>
              <a:rPr lang="en-US" sz="1200" i="1" dirty="0" smtClean="0">
                <a:solidFill>
                  <a:srgbClr val="3366FF"/>
                </a:solidFill>
              </a:rPr>
              <a:t>an open book – </a:t>
            </a:r>
            <a:r>
              <a:rPr lang="en-US" sz="1200" i="1" dirty="0" err="1" smtClean="0">
                <a:solidFill>
                  <a:srgbClr val="3366FF"/>
                </a:solidFill>
              </a:rPr>
              <a:t>n</a:t>
            </a:r>
            <a:r>
              <a:rPr lang="en-US" sz="1200" i="1" dirty="0" smtClean="0"/>
              <a:t>. </a:t>
            </a:r>
            <a:r>
              <a:rPr lang="en-US" sz="1200" dirty="0" smtClean="0"/>
              <a:t>someone or something easily understood or interpreted; something very clear</a:t>
            </a:r>
          </a:p>
          <a:p>
            <a:r>
              <a:rPr lang="en-US" sz="1200" i="1" dirty="0" smtClean="0"/>
              <a:t> </a:t>
            </a:r>
            <a:endParaRPr lang="en-US" sz="1200" dirty="0" smtClean="0"/>
          </a:p>
          <a:p>
            <a:r>
              <a:rPr lang="en-US" sz="1200" i="1" dirty="0" smtClean="0">
                <a:solidFill>
                  <a:srgbClr val="3366FF"/>
                </a:solidFill>
              </a:rPr>
              <a:t>the father of… - </a:t>
            </a:r>
            <a:r>
              <a:rPr lang="en-US" sz="1200" i="1" dirty="0" err="1" smtClean="0">
                <a:solidFill>
                  <a:srgbClr val="3366FF"/>
                </a:solidFill>
              </a:rPr>
              <a:t>n</a:t>
            </a:r>
            <a:r>
              <a:rPr lang="en-US" sz="1200" i="1" dirty="0" smtClean="0">
                <a:solidFill>
                  <a:srgbClr val="3366FF"/>
                </a:solidFill>
              </a:rPr>
              <a:t>. </a:t>
            </a:r>
            <a:r>
              <a:rPr lang="en-US" sz="1200" dirty="0" smtClean="0"/>
              <a:t>a title given to a person who has originated or established something</a:t>
            </a:r>
            <a:endParaRPr lang="en-US" sz="1200" dirty="0" smtClean="0"/>
          </a:p>
          <a:p>
            <a:endParaRPr lang="en-US" sz="1200" i="1" dirty="0" smtClean="0"/>
          </a:p>
          <a:p>
            <a:r>
              <a:rPr lang="en-US" sz="1200" i="1" dirty="0" smtClean="0">
                <a:solidFill>
                  <a:srgbClr val="3366FF"/>
                </a:solidFill>
              </a:rPr>
              <a:t>dreamed </a:t>
            </a:r>
            <a:r>
              <a:rPr lang="en-US" sz="1200" i="1" dirty="0" smtClean="0">
                <a:solidFill>
                  <a:srgbClr val="3366FF"/>
                </a:solidFill>
              </a:rPr>
              <a:t>up – </a:t>
            </a:r>
            <a:r>
              <a:rPr lang="en-US" sz="1200" i="1" dirty="0" err="1" smtClean="0">
                <a:solidFill>
                  <a:srgbClr val="3366FF"/>
                </a:solidFill>
              </a:rPr>
              <a:t>v</a:t>
            </a:r>
            <a:r>
              <a:rPr lang="en-US" sz="1200" i="1" dirty="0" smtClean="0"/>
              <a:t>. </a:t>
            </a:r>
            <a:r>
              <a:rPr lang="en-US" sz="1200" dirty="0" smtClean="0"/>
              <a:t>to invent or concoct, create</a:t>
            </a:r>
          </a:p>
          <a:p>
            <a:r>
              <a:rPr lang="en-US" sz="1200" i="1" dirty="0" smtClean="0"/>
              <a:t> </a:t>
            </a:r>
            <a:endParaRPr lang="en-US" sz="1200" dirty="0" smtClean="0"/>
          </a:p>
          <a:p>
            <a:r>
              <a:rPr lang="en-US" sz="1200" i="1" dirty="0" smtClean="0">
                <a:solidFill>
                  <a:srgbClr val="3366FF"/>
                </a:solidFill>
              </a:rPr>
              <a:t>make money like it's going out of style – </a:t>
            </a:r>
            <a:r>
              <a:rPr lang="en-US" sz="1200" i="1" dirty="0" err="1" smtClean="0">
                <a:solidFill>
                  <a:srgbClr val="3366FF"/>
                </a:solidFill>
              </a:rPr>
              <a:t>v</a:t>
            </a:r>
            <a:r>
              <a:rPr lang="en-US" sz="1200" i="1" dirty="0" smtClean="0">
                <a:solidFill>
                  <a:srgbClr val="3366FF"/>
                </a:solidFill>
              </a:rPr>
              <a:t>. </a:t>
            </a:r>
            <a:r>
              <a:rPr lang="en-US" sz="1200" dirty="0" smtClean="0"/>
              <a:t>obtaining as much as possible before it is all gone. </a:t>
            </a:r>
            <a:endParaRPr lang="en-US" sz="1200" dirty="0" smtClean="0"/>
          </a:p>
          <a:p>
            <a:r>
              <a:rPr lang="en-US" sz="1200" dirty="0" smtClean="0"/>
              <a:t>	This </a:t>
            </a:r>
            <a:r>
              <a:rPr lang="en-US" sz="1200" dirty="0" smtClean="0"/>
              <a:t>expression comes from the idea that if something is no longer popular, there is much more of it available</a:t>
            </a:r>
            <a:r>
              <a:rPr lang="en-US" sz="1200" dirty="0" smtClean="0"/>
              <a:t> </a:t>
            </a:r>
            <a:br>
              <a:rPr lang="en-US" sz="1200" dirty="0" smtClean="0"/>
            </a:br>
            <a:r>
              <a:rPr lang="en-US" sz="1200" dirty="0" smtClean="0"/>
              <a:t>	to </a:t>
            </a:r>
            <a:r>
              <a:rPr lang="en-US" sz="1200" dirty="0" smtClean="0"/>
              <a:t>be gathered up cheaply and/or </a:t>
            </a:r>
            <a:r>
              <a:rPr lang="en-US" sz="1200" dirty="0" smtClean="0"/>
              <a:t>easily. Therefore, you are earning or “making” a lot of money very easily. </a:t>
            </a:r>
            <a:endParaRPr lang="en-US" sz="1200" dirty="0" smtClean="0"/>
          </a:p>
          <a:p>
            <a:r>
              <a:rPr lang="en-US" sz="1200" i="1" dirty="0" smtClean="0"/>
              <a:t> </a:t>
            </a:r>
            <a:endParaRPr lang="en-US" sz="1200" dirty="0" smtClean="0"/>
          </a:p>
          <a:p>
            <a:r>
              <a:rPr lang="en-US" sz="1200" i="1" dirty="0" smtClean="0">
                <a:solidFill>
                  <a:srgbClr val="3366FF"/>
                </a:solidFill>
              </a:rPr>
              <a:t>become somebody –</a:t>
            </a:r>
            <a:r>
              <a:rPr lang="en-US" sz="1200" i="1" dirty="0" smtClean="0">
                <a:solidFill>
                  <a:srgbClr val="3366FF"/>
                </a:solidFill>
              </a:rPr>
              <a:t> </a:t>
            </a:r>
            <a:r>
              <a:rPr lang="en-US" sz="1200" i="1" dirty="0" err="1" smtClean="0">
                <a:solidFill>
                  <a:srgbClr val="3366FF"/>
                </a:solidFill>
              </a:rPr>
              <a:t>v</a:t>
            </a:r>
            <a:r>
              <a:rPr lang="en-US" sz="1200" i="1" dirty="0" smtClean="0">
                <a:solidFill>
                  <a:srgbClr val="3366FF"/>
                </a:solidFill>
              </a:rPr>
              <a:t>. </a:t>
            </a:r>
            <a:r>
              <a:rPr lang="en-US" sz="1200" dirty="0" smtClean="0"/>
              <a:t>to change, or grow to be a person who is quite remarkable or notable, successful</a:t>
            </a:r>
          </a:p>
          <a:p>
            <a:r>
              <a:rPr lang="en-US" sz="1200" i="1" dirty="0" smtClean="0"/>
              <a:t> </a:t>
            </a:r>
            <a:endParaRPr lang="en-US" sz="1200" dirty="0" smtClean="0"/>
          </a:p>
          <a:p>
            <a:r>
              <a:rPr lang="en-US" sz="1200" i="1" dirty="0" smtClean="0">
                <a:solidFill>
                  <a:srgbClr val="3366FF"/>
                </a:solidFill>
              </a:rPr>
              <a:t>make us proud – </a:t>
            </a:r>
            <a:r>
              <a:rPr lang="en-US" sz="1200" i="1" dirty="0" err="1" smtClean="0">
                <a:solidFill>
                  <a:srgbClr val="3366FF"/>
                </a:solidFill>
              </a:rPr>
              <a:t>v</a:t>
            </a:r>
            <a:r>
              <a:rPr lang="en-US" sz="1200" i="1" dirty="0" smtClean="0">
                <a:solidFill>
                  <a:srgbClr val="3366FF"/>
                </a:solidFill>
              </a:rPr>
              <a:t>. </a:t>
            </a:r>
            <a:r>
              <a:rPr lang="en-US" sz="1200" dirty="0" smtClean="0"/>
              <a:t>to be a source of honor, distinction or pride</a:t>
            </a:r>
          </a:p>
          <a:p>
            <a:r>
              <a:rPr lang="en-US" sz="1200" i="1" dirty="0" smtClean="0"/>
              <a:t> </a:t>
            </a:r>
            <a:endParaRPr lang="en-US" sz="1200" dirty="0" smtClean="0"/>
          </a:p>
          <a:p>
            <a:r>
              <a:rPr lang="en-US" sz="1200" i="1" dirty="0" smtClean="0">
                <a:solidFill>
                  <a:srgbClr val="3366FF"/>
                </a:solidFill>
              </a:rPr>
              <a:t>trick – </a:t>
            </a:r>
            <a:r>
              <a:rPr lang="en-US" sz="1200" i="1" dirty="0" err="1" smtClean="0">
                <a:solidFill>
                  <a:srgbClr val="3366FF"/>
                </a:solidFill>
              </a:rPr>
              <a:t>n</a:t>
            </a:r>
            <a:r>
              <a:rPr lang="en-US" sz="1200" i="1" dirty="0" smtClean="0">
                <a:solidFill>
                  <a:srgbClr val="3366FF"/>
                </a:solidFill>
              </a:rPr>
              <a:t>. </a:t>
            </a:r>
            <a:r>
              <a:rPr lang="en-US" sz="1200" dirty="0" smtClean="0"/>
              <a:t>the art or knack of doing something skillfully</a:t>
            </a:r>
          </a:p>
          <a:p>
            <a:r>
              <a:rPr lang="en-US" sz="1200" i="1" dirty="0" smtClean="0"/>
              <a:t> </a:t>
            </a:r>
            <a:endParaRPr lang="en-US" sz="1200" dirty="0" smtClean="0"/>
          </a:p>
          <a:p>
            <a:r>
              <a:rPr lang="en-US" sz="1200" i="1" dirty="0" smtClean="0">
                <a:solidFill>
                  <a:srgbClr val="3366FF"/>
                </a:solidFill>
              </a:rPr>
              <a:t>It remains to be seen </a:t>
            </a:r>
            <a:r>
              <a:rPr lang="en-US" sz="1200" i="1" dirty="0" smtClean="0"/>
              <a:t>– </a:t>
            </a:r>
            <a:r>
              <a:rPr lang="en-US" sz="1200" dirty="0" smtClean="0"/>
              <a:t>The situation or solution is unclear at this time</a:t>
            </a:r>
          </a:p>
          <a:p>
            <a:r>
              <a:rPr lang="en-US" sz="1200" i="1" dirty="0" smtClean="0"/>
              <a:t> </a:t>
            </a:r>
            <a:endParaRPr lang="en-US" sz="1200" dirty="0" smtClean="0"/>
          </a:p>
          <a:p>
            <a:r>
              <a:rPr lang="en-US" sz="1200" i="1" dirty="0" smtClean="0">
                <a:solidFill>
                  <a:srgbClr val="3366FF"/>
                </a:solidFill>
              </a:rPr>
              <a:t>happen to be right – </a:t>
            </a:r>
            <a:r>
              <a:rPr lang="en-US" sz="1200" i="1" dirty="0" err="1" smtClean="0">
                <a:solidFill>
                  <a:srgbClr val="3366FF"/>
                </a:solidFill>
              </a:rPr>
              <a:t>v</a:t>
            </a:r>
            <a:r>
              <a:rPr lang="en-US" sz="1200" i="1" dirty="0" smtClean="0">
                <a:solidFill>
                  <a:srgbClr val="3366FF"/>
                </a:solidFill>
              </a:rPr>
              <a:t>. </a:t>
            </a:r>
            <a:r>
              <a:rPr lang="en-US" sz="1200" dirty="0" smtClean="0"/>
              <a:t>to be correct in one’s assumptions by chance or by good fortune </a:t>
            </a:r>
          </a:p>
          <a:p>
            <a:endParaRPr lang="en-US" sz="1200" dirty="0"/>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Rectangle 1"/>
          <p:cNvSpPr/>
          <p:nvPr/>
        </p:nvSpPr>
        <p:spPr>
          <a:xfrm>
            <a:off x="565531" y="671693"/>
            <a:ext cx="7976972" cy="6186307"/>
          </a:xfrm>
          <a:prstGeom prst="rect">
            <a:avLst/>
          </a:prstGeom>
        </p:spPr>
        <p:txBody>
          <a:bodyPr wrap="square">
            <a:spAutoFit/>
          </a:bodyPr>
          <a:lstStyle/>
          <a:p>
            <a:r>
              <a:rPr lang="en-US" sz="1200" b="1" dirty="0" smtClean="0"/>
              <a:t>Key to Listening Activity</a:t>
            </a:r>
            <a:r>
              <a:rPr lang="en-US" sz="1200" b="1" dirty="0" smtClean="0"/>
              <a:t> 4:  </a:t>
            </a:r>
            <a:r>
              <a:rPr lang="en-US" sz="1200" b="1" dirty="0" smtClean="0"/>
              <a:t>Jon Stewart vs. Jim Cramer Face 2 </a:t>
            </a:r>
            <a:r>
              <a:rPr lang="en-US" sz="1200" b="1" dirty="0" smtClean="0"/>
              <a:t>Face </a:t>
            </a:r>
            <a:r>
              <a:rPr lang="en-US" sz="1200" b="1" i="1" dirty="0" smtClean="0"/>
              <a:t>from CNN</a:t>
            </a:r>
            <a:endParaRPr lang="en-US" sz="1200" b="1" dirty="0" smtClean="0"/>
          </a:p>
          <a:p>
            <a:endParaRPr lang="en-US" sz="1200" i="1" dirty="0" smtClean="0"/>
          </a:p>
          <a:p>
            <a:r>
              <a:rPr lang="en-US" sz="1200" i="1" dirty="0" smtClean="0"/>
              <a:t>Remember that Jon Stewart is narrating this</a:t>
            </a:r>
            <a:r>
              <a:rPr lang="en-US" sz="1200" i="1" dirty="0" smtClean="0"/>
              <a:t> convoluted sequence </a:t>
            </a:r>
            <a:r>
              <a:rPr lang="en-US" sz="1200" i="1" dirty="0" smtClean="0"/>
              <a:t>of </a:t>
            </a:r>
            <a:r>
              <a:rPr lang="en-US" sz="1200" i="1" dirty="0" smtClean="0"/>
              <a:t>events with the aid of video clips, </a:t>
            </a:r>
            <a:r>
              <a:rPr lang="en-US" sz="1200" i="1" dirty="0" smtClean="0"/>
              <a:t>and it is up to you to put them in the right order!</a:t>
            </a:r>
          </a:p>
          <a:p>
            <a:endParaRPr lang="en-US" sz="1200" dirty="0" smtClean="0"/>
          </a:p>
          <a:p>
            <a:r>
              <a:rPr lang="en-US" sz="1200" dirty="0" smtClean="0"/>
              <a:t>(</a:t>
            </a:r>
            <a:r>
              <a:rPr lang="en-US" sz="1200" dirty="0" smtClean="0"/>
              <a:t>Jan 28, 2008) Jim Cramer is on a program called </a:t>
            </a:r>
            <a:r>
              <a:rPr lang="en-US" sz="1200" i="1" dirty="0" smtClean="0"/>
              <a:t>the </a:t>
            </a:r>
            <a:r>
              <a:rPr lang="en-US" sz="1200" i="1" dirty="0" err="1" smtClean="0"/>
              <a:t>Street.com</a:t>
            </a:r>
            <a:r>
              <a:rPr lang="en-US" sz="1200" i="1" dirty="0" smtClean="0"/>
              <a:t>, another financial news video program “asking people to buy Bear Stearns stock, that his intuition had been good for 29 years of investing, and that there was a very big upside, and a very limited downside, and that there were many buyers out there.”</a:t>
            </a:r>
          </a:p>
          <a:p>
            <a:endParaRPr lang="en-US" sz="1200" dirty="0" smtClean="0"/>
          </a:p>
          <a:p>
            <a:r>
              <a:rPr lang="en-US" sz="1200" dirty="0" smtClean="0"/>
              <a:t>(March 6, 2008) Jim Cramer says on his program </a:t>
            </a:r>
            <a:r>
              <a:rPr lang="en-US" sz="1200" i="1" dirty="0" smtClean="0"/>
              <a:t>Mad Money that he “believes in the Bear franchise, and you know what? at $69 bucks, he was not giving up” on it. </a:t>
            </a:r>
          </a:p>
          <a:p>
            <a:endParaRPr lang="en-US" sz="1200" dirty="0" smtClean="0"/>
          </a:p>
          <a:p>
            <a:r>
              <a:rPr lang="en-US" sz="1200" dirty="0" smtClean="0"/>
              <a:t>(March 9, 2008) Jim Cramer wrote an article for </a:t>
            </a:r>
            <a:r>
              <a:rPr lang="en-US" sz="1200" dirty="0" err="1" smtClean="0"/>
              <a:t>MainStreet.com</a:t>
            </a:r>
            <a:r>
              <a:rPr lang="en-US" sz="1200" dirty="0" smtClean="0"/>
              <a:t> complaining that Jon Stewart took a video tape of Jim Cramer’s program out of context which implied that he had said to buy Bear Stearns stock only a week before it collapsed.</a:t>
            </a:r>
          </a:p>
          <a:p>
            <a:endParaRPr lang="en-US" sz="1200" dirty="0" smtClean="0"/>
          </a:p>
          <a:p>
            <a:r>
              <a:rPr lang="en-US" sz="1200" dirty="0" smtClean="0"/>
              <a:t>(March 11, 2008) Jon Stewart apologizes to Jim Cramer for suggesting that he had indeed said to buy Bear Stearns stock a week before it collapsed. Jon admits that was wrong. </a:t>
            </a:r>
          </a:p>
          <a:p>
            <a:endParaRPr lang="en-US" sz="1200" dirty="0" smtClean="0"/>
          </a:p>
          <a:p>
            <a:r>
              <a:rPr lang="en-US" sz="1200" dirty="0" smtClean="0"/>
              <a:t>Jon Stewart goes on to say that actually, that is true that “Jim Cramer wasn’t suggesting to buy Bear Stearns stock then, but that if Bear Stearns were your broker, your money would not disappear. He was not addressing the actual value of Bear Stearns stock. To hear him actually say that you should buy that stock, you would have to go back 5 days earlier to hear him say that in his </a:t>
            </a:r>
            <a:r>
              <a:rPr lang="en-US" sz="1200" i="1" dirty="0" smtClean="0"/>
              <a:t>Buy or Sell segment.”</a:t>
            </a:r>
          </a:p>
          <a:p>
            <a:endParaRPr lang="en-US" sz="1200" dirty="0" smtClean="0"/>
          </a:p>
          <a:p>
            <a:r>
              <a:rPr lang="en-US" sz="1200" dirty="0" smtClean="0"/>
              <a:t>Jon Stewart then says that “of course, while Cramer wasn’t giving up on Bear at $69, but that 11 days later, the stock market was more comfortable with it at $2.”</a:t>
            </a:r>
          </a:p>
          <a:p>
            <a:endParaRPr lang="en-US" sz="1200" dirty="0" smtClean="0"/>
          </a:p>
          <a:p>
            <a:r>
              <a:rPr lang="en-US" sz="1200" dirty="0" smtClean="0"/>
              <a:t>Jon Stewart says that to literally hear Jim say that you should buy Bear Stearns stock, you would have to go back a full 7 weeks before the stock completely collapsed </a:t>
            </a:r>
          </a:p>
          <a:p>
            <a:endParaRPr lang="en-US" sz="1200" dirty="0" smtClean="0"/>
          </a:p>
          <a:p>
            <a:r>
              <a:rPr lang="en-US" sz="1200" dirty="0" smtClean="0"/>
              <a:t>(March 12, 2008) Jim Cramer goes on the </a:t>
            </a:r>
            <a:r>
              <a:rPr lang="en-US" sz="1200" i="1" dirty="0" smtClean="0"/>
              <a:t>Today Show and views a video tape from the Daily Show which begins with Jon Stewart apologizing to Jim Cramer.</a:t>
            </a:r>
          </a:p>
          <a:p>
            <a:endParaRPr lang="en-US" sz="1200" dirty="0" smtClean="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ＭＳ Ｐ明朝"/>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Flow.thmx</Template>
  <TotalTime>1083</TotalTime>
  <Words>1433</Words>
  <Application>Microsoft Macintosh PowerPoint</Application>
  <PresentationFormat>On-screen Show (4:3)</PresentationFormat>
  <Paragraphs>153</Paragraphs>
  <Slides>7</Slides>
  <Notes>0</Notes>
  <HiddenSlides>0</HiddenSlides>
  <MMClips>2</MMClips>
  <ScaleCrop>false</ScaleCrop>
  <HeadingPairs>
    <vt:vector size="4" baseType="variant">
      <vt:variant>
        <vt:lpstr>Design Template</vt:lpstr>
      </vt:variant>
      <vt:variant>
        <vt:i4>1</vt:i4>
      </vt:variant>
      <vt:variant>
        <vt:lpstr>Slide Titles</vt:lpstr>
      </vt:variant>
      <vt:variant>
        <vt:i4>7</vt:i4>
      </vt:variant>
    </vt:vector>
  </HeadingPairs>
  <TitlesOfParts>
    <vt:vector size="8" baseType="lpstr">
      <vt:lpstr>Flow</vt:lpstr>
      <vt:lpstr>The Television News Industry  in the US</vt:lpstr>
      <vt:lpstr>Target Level: Advanced ESL Foreign graduate students in the US </vt:lpstr>
      <vt:lpstr>Audio Visual Materials</vt:lpstr>
      <vt:lpstr>Slide 4</vt:lpstr>
      <vt:lpstr>Slide 5</vt:lpstr>
      <vt:lpstr>Slide 6</vt:lpstr>
      <vt:lpstr>Slide 7</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Television Industry  in the US</dc:title>
  <dc:creator>Julie Soltow</dc:creator>
  <cp:lastModifiedBy>Julie Soltow</cp:lastModifiedBy>
  <cp:revision>7</cp:revision>
  <dcterms:created xsi:type="dcterms:W3CDTF">2009-12-05T18:18:52Z</dcterms:created>
  <dcterms:modified xsi:type="dcterms:W3CDTF">2009-12-06T06:50:04Z</dcterms:modified>
</cp:coreProperties>
</file>